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sldIdLst>
    <p:sldId id="256" r:id="rId2"/>
    <p:sldId id="276" r:id="rId3"/>
    <p:sldId id="277" r:id="rId4"/>
    <p:sldId id="278" r:id="rId5"/>
    <p:sldId id="264" r:id="rId6"/>
    <p:sldId id="265" r:id="rId7"/>
    <p:sldId id="275" r:id="rId8"/>
    <p:sldId id="279" r:id="rId9"/>
    <p:sldId id="269" r:id="rId10"/>
    <p:sldId id="270" r:id="rId11"/>
    <p:sldId id="271" r:id="rId12"/>
    <p:sldId id="272" r:id="rId13"/>
    <p:sldId id="266" r:id="rId14"/>
    <p:sldId id="273" r:id="rId15"/>
    <p:sldId id="274" r:id="rId16"/>
    <p:sldId id="258" r:id="rId17"/>
    <p:sldId id="259" r:id="rId18"/>
    <p:sldId id="284" r:id="rId19"/>
    <p:sldId id="285" r:id="rId20"/>
    <p:sldId id="260" r:id="rId21"/>
    <p:sldId id="261" r:id="rId22"/>
    <p:sldId id="262" r:id="rId23"/>
    <p:sldId id="280" r:id="rId24"/>
    <p:sldId id="281"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283" r:id="rId41"/>
    <p:sldId id="286" r:id="rId42"/>
    <p:sldId id="287" r:id="rId43"/>
    <p:sldId id="308" r:id="rId44"/>
    <p:sldId id="309" r:id="rId45"/>
    <p:sldId id="290" r:id="rId46"/>
    <p:sldId id="282" r:id="rId47"/>
    <p:sldId id="310" r:id="rId48"/>
    <p:sldId id="311" r:id="rId49"/>
    <p:sldId id="312" r:id="rId50"/>
    <p:sldId id="313" r:id="rId51"/>
    <p:sldId id="314" r:id="rId52"/>
    <p:sldId id="330" r:id="rId53"/>
    <p:sldId id="331" r:id="rId54"/>
    <p:sldId id="332" r:id="rId55"/>
    <p:sldId id="333" r:id="rId56"/>
    <p:sldId id="316" r:id="rId57"/>
    <p:sldId id="317" r:id="rId58"/>
    <p:sldId id="321" r:id="rId59"/>
    <p:sldId id="322" r:id="rId60"/>
    <p:sldId id="323" r:id="rId61"/>
    <p:sldId id="324" r:id="rId62"/>
    <p:sldId id="325" r:id="rId63"/>
    <p:sldId id="326" r:id="rId64"/>
    <p:sldId id="327" r:id="rId65"/>
    <p:sldId id="328" r:id="rId66"/>
    <p:sldId id="329" r:id="rId67"/>
    <p:sldId id="289" r:id="rId68"/>
    <p:sldId id="291" r:id="rId69"/>
    <p:sldId id="292" r:id="rId70"/>
    <p:sldId id="335" r:id="rId71"/>
    <p:sldId id="336" r:id="rId72"/>
    <p:sldId id="337" r:id="rId73"/>
    <p:sldId id="338" r:id="rId74"/>
    <p:sldId id="288" r:id="rId75"/>
    <p:sldId id="263" r:id="rId76"/>
    <p:sldId id="334" r:id="rId7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6" autoAdjust="0"/>
    <p:restoredTop sz="87868" autoAdjust="0"/>
  </p:normalViewPr>
  <p:slideViewPr>
    <p:cSldViewPr>
      <p:cViewPr>
        <p:scale>
          <a:sx n="60" d="100"/>
          <a:sy n="60" d="100"/>
        </p:scale>
        <p:origin x="-684" y="-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image" Target="../media/image30.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709D59-C3CF-4BB1-B5DD-42D025094B22}" type="datetimeFigureOut">
              <a:rPr lang="en-US" smtClean="0"/>
              <a:pPr/>
              <a:t>4/1/2014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15ED2A-26CA-49AD-AB1C-87174E0664B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BA" dirty="0" smtClean="0"/>
              <a:t>Ovim ćemo se baviti malo više.</a:t>
            </a:r>
          </a:p>
          <a:p>
            <a:endParaRPr lang="sr-Latn-BA" dirty="0" smtClean="0"/>
          </a:p>
          <a:p>
            <a:r>
              <a:rPr lang="sr-Latn-BA" dirty="0" smtClean="0"/>
              <a:t>Klasifikatori</a:t>
            </a:r>
            <a:r>
              <a:rPr lang="sr-Latn-BA" baseline="0" dirty="0" smtClean="0"/>
              <a:t> često imaju parametre koje je potrebno naučiti, npr. vjerovatnoće da dokumenti pripadaju klasama.</a:t>
            </a:r>
          </a:p>
          <a:p>
            <a:r>
              <a:rPr lang="sr-Latn-BA" baseline="0" dirty="0" smtClean="0"/>
              <a:t>Nekada je potrebno naučiti i strukturu problema – šta je važno za klasifikaciju.</a:t>
            </a:r>
          </a:p>
          <a:p>
            <a:r>
              <a:rPr lang="sr-Latn-BA" baseline="0" dirty="0" smtClean="0"/>
              <a:t>Ukoliko raspoloživi podaci nisu označeni potrebno je koristiti nenadgledano obučavanje da bi se otkrili skriveni koncepti.</a:t>
            </a:r>
          </a:p>
          <a:p>
            <a:endParaRPr lang="sr-Latn-BA" dirty="0" smtClean="0"/>
          </a:p>
        </p:txBody>
      </p:sp>
      <p:sp>
        <p:nvSpPr>
          <p:cNvPr id="4" name="Slide Number Placeholder 3"/>
          <p:cNvSpPr>
            <a:spLocks noGrp="1"/>
          </p:cNvSpPr>
          <p:nvPr>
            <p:ph type="sldNum" sz="quarter" idx="10"/>
          </p:nvPr>
        </p:nvSpPr>
        <p:spPr/>
        <p:txBody>
          <a:bodyPr/>
          <a:lstStyle/>
          <a:p>
            <a:fld id="{A18B7753-CF83-4A85-A144-A93168A7E6B2}" type="slidenum">
              <a:rPr lang="en-US" smtClean="0"/>
              <a:pPr/>
              <a:t>11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BA" dirty="0" smtClean="0"/>
              <a:t>Sam</a:t>
            </a:r>
            <a:r>
              <a:rPr lang="sr-Latn-BA" baseline="0" dirty="0" smtClean="0"/>
              <a:t>o j</a:t>
            </a:r>
            <a:r>
              <a:rPr lang="sr-Latn-BA" dirty="0" smtClean="0"/>
              <a:t>edno pojavljivanje termina u dugačkom dokumentu može da “prevari” Bernulijev model.</a:t>
            </a:r>
            <a:endParaRPr lang="en-US"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39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BA" dirty="0" smtClean="0"/>
              <a:t>Primjeri</a:t>
            </a:r>
            <a:r>
              <a:rPr lang="sr-Latn-BA" baseline="0" dirty="0" smtClean="0"/>
              <a:t> (dokumenti) označeni strelicama su narušeni šumom. Dokumenti narušeni šumom odstupaju od generalne raspodjele dokumenata iz njihove klase. Linearna granica odlučivanja dobro razdvaja dvije klase izuzev dokumenata narušenih šumom. Ako se pri obučavanju nastoji odrediti granica odlučivanja tako da se tačno klasifikuju i dokumenti narušeni šumom onda se može desiti da granica bude pretjerano složena i da klasifikator loše radi za nove podatke – da loše generalizuje (overfitting). Dokumenti narušeni šumom značajno usložnjavaju problem obučavanja klasifikatora.</a:t>
            </a:r>
            <a:endParaRPr lang="en-US"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43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RS" dirty="0" smtClean="0"/>
              <a:t>Bayes</a:t>
            </a:r>
            <a:r>
              <a:rPr lang="sr-Latn-RS" baseline="0" dirty="0" smtClean="0"/>
              <a:t>ov klasifikator je linearni klasifikator.</a:t>
            </a:r>
            <a:endParaRPr lang="en-GB"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45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BA" dirty="0" smtClean="0"/>
              <a:t>Kada se uzorak nalazi</a:t>
            </a:r>
            <a:r>
              <a:rPr lang="sr-Latn-BA" baseline="0" dirty="0" smtClean="0"/>
              <a:t> blizu granice odlučivanja onda odluka o njegovoj klasifikaciji postaje vrlo osjetljiva na šum. </a:t>
            </a:r>
            <a:r>
              <a:rPr lang="sr-Latn-BA" dirty="0" smtClean="0"/>
              <a:t>Ako imamo</a:t>
            </a:r>
            <a:r>
              <a:rPr lang="sr-Latn-BA" baseline="0" dirty="0" smtClean="0"/>
              <a:t> veliku marginu odlučivanja onda smanjujemo mogućnost da se uzorak nađe blizu granice odlučivanja. </a:t>
            </a:r>
            <a:endParaRPr lang="en-US"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47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p:spPr>
        <p:txBody>
          <a:bodyPr/>
          <a:lstStyle/>
          <a:p>
            <a:fld id="{840BF8AA-2287-4C76-ABC8-89AC8F4D5CAF}" type="slidenum">
              <a:rPr lang="en-US">
                <a:ea typeface="MS PGothic" pitchFamily="34" charset="-128"/>
              </a:rPr>
              <a:pPr/>
              <a:t>50</a:t>
            </a:fld>
            <a:endParaRPr lang="en-US">
              <a:ea typeface="MS PGothic" pitchFamily="34" charset="-128"/>
            </a:endParaRPr>
          </a:p>
        </p:txBody>
      </p:sp>
      <p:sp>
        <p:nvSpPr>
          <p:cNvPr id="29698" name="Rectangle 2"/>
          <p:cNvSpPr>
            <a:spLocks noGrp="1" noRot="1" noChangeAspect="1" noChangeArrowheads="1" noTextEdit="1"/>
          </p:cNvSpPr>
          <p:nvPr>
            <p:ph type="sldImg"/>
          </p:nvPr>
        </p:nvSpPr>
        <p:spPr>
          <a:xfrm>
            <a:off x="1144588" y="685800"/>
            <a:ext cx="4570412" cy="3429000"/>
          </a:xfrm>
          <a:ln/>
        </p:spPr>
      </p:sp>
      <p:sp>
        <p:nvSpPr>
          <p:cNvPr id="29699" name="Rectangle 3"/>
          <p:cNvSpPr>
            <a:spLocks noGrp="1" noChangeArrowheads="1"/>
          </p:cNvSpPr>
          <p:nvPr>
            <p:ph type="body" idx="1"/>
          </p:nvPr>
        </p:nvSpPr>
        <p:spPr>
          <a:xfrm>
            <a:off x="686098" y="4343704"/>
            <a:ext cx="5485805" cy="4113892"/>
          </a:xfrm>
          <a:noFill/>
          <a:ln/>
        </p:spPr>
        <p:txBody>
          <a:bodyPr/>
          <a:lstStyle/>
          <a:p>
            <a:r>
              <a:rPr lang="sr-Latn-RS" dirty="0" smtClean="0">
                <a:latin typeface="Arial" pitchFamily="34" charset="0"/>
              </a:rPr>
              <a:t>Geometrijska margina klasifikatora</a:t>
            </a:r>
            <a:r>
              <a:rPr lang="sr-Latn-RS" baseline="0" dirty="0" smtClean="0">
                <a:latin typeface="Arial" pitchFamily="34" charset="0"/>
              </a:rPr>
              <a:t> je maksimalna širina opsega kojim je moguće razdvojiti vektore nosače za dvije klase. To je dvostruka udaljenost r. Geometrijska margina je invarijantna na skaliranje w i b. Ako se ograničimo na slučaj ||w|| = 1 onda je geometrijska margina jednaka funkcionalnoj margini.</a:t>
            </a:r>
            <a:endParaRPr lang="sr-Latn-RS" dirty="0" smtClean="0">
              <a:latin typeface="Arial" pitchFamily="34" charset="0"/>
            </a:endParaRPr>
          </a:p>
          <a:p>
            <a:endParaRPr lang="sr-Latn-RS" dirty="0" smtClean="0">
              <a:latin typeface="Arial" pitchFamily="34" charset="0"/>
            </a:endParaRPr>
          </a:p>
          <a:p>
            <a:r>
              <a:rPr lang="en-US" dirty="0" smtClean="0">
                <a:latin typeface="Arial" pitchFamily="34" charset="0"/>
              </a:rPr>
              <a:t>Looking for distance r. Dotted line x</a:t>
            </a:r>
            <a:r>
              <a:rPr lang="ja-JP" altLang="en-US" smtClean="0">
                <a:latin typeface="Arial" pitchFamily="34" charset="0"/>
              </a:rPr>
              <a:t>’</a:t>
            </a:r>
            <a:r>
              <a:rPr lang="en-US" altLang="ja-JP" dirty="0" smtClean="0">
                <a:latin typeface="Arial" pitchFamily="34" charset="0"/>
              </a:rPr>
              <a:t>-x is perpendicular to decision boundary so parallel to w. Unit vector is w/|w|, so this one is </a:t>
            </a:r>
            <a:r>
              <a:rPr lang="en-US" altLang="ja-JP" dirty="0" err="1" smtClean="0">
                <a:latin typeface="Arial" pitchFamily="34" charset="0"/>
              </a:rPr>
              <a:t>rw</a:t>
            </a:r>
            <a:r>
              <a:rPr lang="en-US" altLang="ja-JP" dirty="0" smtClean="0">
                <a:latin typeface="Arial" pitchFamily="34" charset="0"/>
              </a:rPr>
              <a:t>/|w|.</a:t>
            </a:r>
          </a:p>
          <a:p>
            <a:r>
              <a:rPr lang="en-US" dirty="0" smtClean="0">
                <a:latin typeface="Arial" pitchFamily="34" charset="0"/>
              </a:rPr>
              <a:t>x</a:t>
            </a:r>
            <a:r>
              <a:rPr lang="ja-JP" altLang="en-US" smtClean="0">
                <a:latin typeface="Arial" pitchFamily="34" charset="0"/>
              </a:rPr>
              <a:t>’</a:t>
            </a:r>
            <a:r>
              <a:rPr lang="en-US" altLang="ja-JP" dirty="0" smtClean="0">
                <a:latin typeface="Arial" pitchFamily="34" charset="0"/>
              </a:rPr>
              <a:t> = x – </a:t>
            </a:r>
            <a:r>
              <a:rPr lang="en-US" altLang="ja-JP" dirty="0" err="1" smtClean="0">
                <a:latin typeface="Arial" pitchFamily="34" charset="0"/>
              </a:rPr>
              <a:t>rw</a:t>
            </a:r>
            <a:r>
              <a:rPr lang="en-US" altLang="ja-JP" dirty="0" smtClean="0">
                <a:latin typeface="Arial" pitchFamily="34" charset="0"/>
              </a:rPr>
              <a:t>/|w|. X</a:t>
            </a:r>
            <a:r>
              <a:rPr lang="ja-JP" altLang="en-US" smtClean="0">
                <a:latin typeface="Arial" pitchFamily="34" charset="0"/>
              </a:rPr>
              <a:t>’</a:t>
            </a:r>
            <a:r>
              <a:rPr lang="en-US" altLang="ja-JP" dirty="0" smtClean="0">
                <a:latin typeface="Arial" pitchFamily="34" charset="0"/>
              </a:rPr>
              <a:t> satisfies </a:t>
            </a:r>
            <a:r>
              <a:rPr lang="en-US" altLang="ja-JP" dirty="0" err="1" smtClean="0">
                <a:latin typeface="Arial" pitchFamily="34" charset="0"/>
              </a:rPr>
              <a:t>wx+b</a:t>
            </a:r>
            <a:r>
              <a:rPr lang="en-US" altLang="ja-JP" dirty="0" smtClean="0">
                <a:latin typeface="Arial" pitchFamily="34" charset="0"/>
              </a:rPr>
              <a:t> = 0.</a:t>
            </a:r>
          </a:p>
          <a:p>
            <a:r>
              <a:rPr lang="en-US" dirty="0" smtClean="0">
                <a:latin typeface="Arial" pitchFamily="34" charset="0"/>
              </a:rPr>
              <a:t>So </a:t>
            </a:r>
            <a:r>
              <a:rPr lang="en-US" dirty="0" err="1" smtClean="0">
                <a:latin typeface="Arial" pitchFamily="34" charset="0"/>
              </a:rPr>
              <a:t>wT</a:t>
            </a:r>
            <a:r>
              <a:rPr lang="en-US" dirty="0" smtClean="0">
                <a:latin typeface="Arial" pitchFamily="34" charset="0"/>
              </a:rPr>
              <a:t>(x –</a:t>
            </a:r>
            <a:r>
              <a:rPr lang="en-US" dirty="0" err="1" smtClean="0">
                <a:latin typeface="Arial" pitchFamily="34" charset="0"/>
              </a:rPr>
              <a:t>rw</a:t>
            </a:r>
            <a:r>
              <a:rPr lang="en-US" dirty="0" smtClean="0">
                <a:latin typeface="Arial" pitchFamily="34" charset="0"/>
              </a:rPr>
              <a:t>/|w|) + b = 0</a:t>
            </a:r>
          </a:p>
          <a:p>
            <a:r>
              <a:rPr lang="en-US" dirty="0" smtClean="0">
                <a:latin typeface="Arial" pitchFamily="34" charset="0"/>
              </a:rPr>
              <a:t>Recall that |w| = </a:t>
            </a:r>
            <a:r>
              <a:rPr lang="en-US" dirty="0" err="1" smtClean="0">
                <a:latin typeface="Arial" pitchFamily="34" charset="0"/>
              </a:rPr>
              <a:t>sqrt</a:t>
            </a:r>
            <a:r>
              <a:rPr lang="en-US" dirty="0" smtClean="0">
                <a:latin typeface="Arial" pitchFamily="34" charset="0"/>
              </a:rPr>
              <a:t>(</a:t>
            </a:r>
            <a:r>
              <a:rPr lang="en-US" dirty="0" err="1" smtClean="0">
                <a:latin typeface="Arial" pitchFamily="34" charset="0"/>
              </a:rPr>
              <a:t>wTw</a:t>
            </a:r>
            <a:r>
              <a:rPr lang="en-US" dirty="0" smtClean="0">
                <a:latin typeface="Arial" pitchFamily="34" charset="0"/>
              </a:rPr>
              <a:t>). So, solving for r gives:</a:t>
            </a:r>
          </a:p>
          <a:p>
            <a:r>
              <a:rPr lang="en-US" dirty="0" smtClean="0">
                <a:latin typeface="Arial" pitchFamily="34" charset="0"/>
              </a:rPr>
              <a:t>r = y(</a:t>
            </a:r>
            <a:r>
              <a:rPr lang="en-US" dirty="0" err="1" smtClean="0">
                <a:latin typeface="Arial" pitchFamily="34" charset="0"/>
              </a:rPr>
              <a:t>wTx</a:t>
            </a:r>
            <a:r>
              <a:rPr lang="en-US" dirty="0" smtClean="0">
                <a:latin typeface="Arial" pitchFamily="34" charset="0"/>
              </a:rPr>
              <a:t> + b)/|w|</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RS" dirty="0" smtClean="0"/>
              <a:t>Funkcionalna margina se može</a:t>
            </a:r>
            <a:r>
              <a:rPr lang="sr-Latn-RS" baseline="0" dirty="0" smtClean="0"/>
              <a:t> proizvoljno skalirati. Možemo pretpostaviti da je funkcionalna margina svakog uzorka minimalno 1, a da postoji bar jedan vektor podataka za koji je jednaka 1. Jednakost u ovim </a:t>
            </a:r>
            <a:r>
              <a:rPr lang="sr-Latn-RS" baseline="0" smtClean="0"/>
              <a:t>jednačinama </a:t>
            </a:r>
            <a:r>
              <a:rPr lang="sr-Latn-RS" baseline="0" smtClean="0"/>
              <a:t>vrijedi </a:t>
            </a:r>
            <a:r>
              <a:rPr lang="sr-Latn-RS" baseline="0" dirty="0" smtClean="0"/>
              <a:t>za vektore nosače. </a:t>
            </a:r>
            <a:endParaRPr lang="en-GB"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51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RS" dirty="0" smtClean="0"/>
              <a:t>D je</a:t>
            </a:r>
            <a:r>
              <a:rPr lang="sr-Latn-RS" baseline="0" dirty="0" smtClean="0"/>
              <a:t> trening skup.</a:t>
            </a:r>
          </a:p>
          <a:p>
            <a:r>
              <a:rPr lang="sr-Latn-RS" baseline="0" dirty="0" smtClean="0"/>
              <a:t>Kvadratno programiranje je poznata klasa optimizacionih problema, dobro je istraženo u matematici i postoji mnogo algoritama za njegovo rješavanje. Međutim, postoje i efikasni algoritmi koji su prilagođeni problemu obučavanja SVM i koriste specifičnu strukturu QP problema koji se javlja u ovom kontekstu.</a:t>
            </a:r>
          </a:p>
          <a:p>
            <a:r>
              <a:rPr lang="sr-Latn-RS" baseline="0" dirty="0" smtClean="0"/>
              <a:t>Postoje efikasne biblioteke kojima je implementirana SVM, npr. LIBSVM (</a:t>
            </a:r>
            <a:r>
              <a:rPr lang="en-GB" baseline="0" dirty="0" smtClean="0"/>
              <a:t>http://www.csie.ntu.edu.tw/~cjlin/libsvm/</a:t>
            </a:r>
            <a:r>
              <a:rPr lang="sr-Latn-RS" baseline="0" dirty="0" smtClean="0"/>
              <a:t>).</a:t>
            </a:r>
          </a:p>
          <a:p>
            <a:endParaRPr lang="en-GB"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52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2CFF4A96-3C4B-4B35-84B1-268B704F6600}" type="slidenum">
              <a:rPr lang="en-US">
                <a:ea typeface="MS PGothic" pitchFamily="34" charset="-128"/>
              </a:rPr>
              <a:pPr/>
              <a:t>54</a:t>
            </a:fld>
            <a:endParaRPr lang="en-US">
              <a:ea typeface="MS PGothic" pitchFamily="34" charset="-128"/>
            </a:endParaRPr>
          </a:p>
        </p:txBody>
      </p:sp>
      <p:sp>
        <p:nvSpPr>
          <p:cNvPr id="35842" name="Rectangle 2"/>
          <p:cNvSpPr>
            <a:spLocks noGrp="1" noRot="1" noChangeAspect="1" noChangeArrowheads="1" noTextEdit="1"/>
          </p:cNvSpPr>
          <p:nvPr>
            <p:ph type="sldImg"/>
          </p:nvPr>
        </p:nvSpPr>
        <p:spPr>
          <a:xfrm>
            <a:off x="1144588" y="685800"/>
            <a:ext cx="4570412" cy="3429000"/>
          </a:xfrm>
          <a:ln/>
        </p:spPr>
      </p:sp>
      <p:sp>
        <p:nvSpPr>
          <p:cNvPr id="35843" name="Rectangle 3"/>
          <p:cNvSpPr>
            <a:spLocks noGrp="1" noChangeArrowheads="1"/>
          </p:cNvSpPr>
          <p:nvPr>
            <p:ph type="body" idx="1"/>
          </p:nvPr>
        </p:nvSpPr>
        <p:spPr>
          <a:xfrm>
            <a:off x="686098" y="4343704"/>
            <a:ext cx="5485805" cy="4113892"/>
          </a:xfrm>
          <a:noFill/>
          <a:ln/>
        </p:spPr>
        <p:txBody>
          <a:bodyPr/>
          <a:lstStyle/>
          <a:p>
            <a:endParaRPr lang="en-US"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Do</a:t>
            </a:r>
            <a:r>
              <a:rPr lang="sr-Latn-RS" dirty="0" smtClean="0"/>
              <a:t> sada smo razmatrali binarne klasifikatore. Međutim, često se susrećemo sa</a:t>
            </a:r>
            <a:r>
              <a:rPr lang="sr-Latn-RS" baseline="0" dirty="0" smtClean="0"/>
              <a:t> potrebom da uzorak klasifikujemo u jednu od više (&gt;2) ponuđenih klasa. Pretpostavljamo da su klase međusobno isključive.</a:t>
            </a:r>
          </a:p>
          <a:p>
            <a:endParaRPr lang="en-GB"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67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RS" dirty="0" smtClean="0"/>
              <a:t>Primjeri</a:t>
            </a:r>
            <a:r>
              <a:rPr lang="sr-Latn-RS" baseline="0" dirty="0" smtClean="0"/>
              <a:t> u trening skupu treba da, pored reprezentacije dokumenta, sadrže i oznaku klase kojoj pripadaju. Za ovo je takođe potrebna ljudska intervencija, ali zadatak ručne klasifikacije dokumenata je znatno jednostavniji od formiranja pravila za klasifikaciju i ne zahtijeva angažovanje eksperta.</a:t>
            </a:r>
            <a:endParaRPr lang="en-GB"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BA" dirty="0" smtClean="0"/>
              <a:t>Dokumentima</a:t>
            </a:r>
            <a:r>
              <a:rPr lang="sr-Latn-BA" baseline="0" dirty="0" smtClean="0"/>
              <a:t> je potrebno dodijeliti oznake tema o kojima govore. Klase su teme. U ovom primjeru postoji hijerarhijska organizacija tema, ali generalno ćemo smatrati da između klasa ne postoji nikakva relacija oblika podskup i da su klase disjunktne. Konkretno, u ovom primjeru smatraćemo da su klase teme na drugom nivou. </a:t>
            </a:r>
          </a:p>
          <a:p>
            <a:r>
              <a:rPr lang="sr-Latn-BA" baseline="0" dirty="0" smtClean="0"/>
              <a:t>Dati su dokumenti na osnovu kojih se obučava klasifikator: trening skup. Prikazana su po tri primjera sa po nekoliko riječi u svakom dokumentu. Potrebno je obučiti klasifikator koji će klasifikovati novi dokument d’. Obilježja su u ovom slučaju riječi, a reprezentacija je skup riječi.</a:t>
            </a:r>
          </a:p>
          <a:p>
            <a:endParaRPr lang="en-US" dirty="0"/>
          </a:p>
        </p:txBody>
      </p:sp>
      <p:sp>
        <p:nvSpPr>
          <p:cNvPr id="4" name="Slide Number Placeholder 3"/>
          <p:cNvSpPr>
            <a:spLocks noGrp="1"/>
          </p:cNvSpPr>
          <p:nvPr>
            <p:ph type="sldNum" sz="quarter" idx="10"/>
          </p:nvPr>
        </p:nvSpPr>
        <p:spPr/>
        <p:txBody>
          <a:bodyPr/>
          <a:lstStyle/>
          <a:p>
            <a:fld id="{A18B7753-CF83-4A85-A144-A93168A7E6B2}" type="slidenum">
              <a:rPr lang="en-US" smtClean="0"/>
              <a:pPr/>
              <a:t>13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BA" dirty="0" smtClean="0"/>
              <a:t>Na</a:t>
            </a:r>
            <a:r>
              <a:rPr lang="sr-Latn-BA" baseline="0" dirty="0" smtClean="0"/>
              <a:t> osnovu rezultata koje klasifikator postiže na validacionom skupu podesiti njegove parametre.</a:t>
            </a:r>
            <a:endParaRPr lang="en-US" dirty="0"/>
          </a:p>
        </p:txBody>
      </p:sp>
      <p:sp>
        <p:nvSpPr>
          <p:cNvPr id="4" name="Slide Number Placeholder 3"/>
          <p:cNvSpPr>
            <a:spLocks noGrp="1"/>
          </p:cNvSpPr>
          <p:nvPr>
            <p:ph type="sldNum" sz="quarter" idx="10"/>
          </p:nvPr>
        </p:nvSpPr>
        <p:spPr/>
        <p:txBody>
          <a:bodyPr/>
          <a:lstStyle/>
          <a:p>
            <a:fld id="{A18B7753-CF83-4A85-A144-A93168A7E6B2}" type="slidenum">
              <a:rPr lang="en-US" smtClean="0"/>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RS" dirty="0" smtClean="0"/>
              <a:t>Podaci iz testnog</a:t>
            </a:r>
            <a:r>
              <a:rPr lang="sr-Latn-RS" baseline="0" dirty="0" smtClean="0"/>
              <a:t> skupa se ne smiju koristiti pri obučavanju klasifikatora. </a:t>
            </a:r>
          </a:p>
          <a:p>
            <a:r>
              <a:rPr lang="sr-Latn-RS" baseline="0" dirty="0" smtClean="0"/>
              <a:t>Trivijalno se postižu idealne performanse na trening skupu, npr. </a:t>
            </a:r>
            <a:r>
              <a:rPr lang="en-GB" baseline="0" dirty="0" err="1" smtClean="0"/>
              <a:t>pamćenje</a:t>
            </a:r>
            <a:r>
              <a:rPr lang="sr-Latn-RS" baseline="0" dirty="0" smtClean="0"/>
              <a:t>m svih trening primjera.</a:t>
            </a:r>
          </a:p>
          <a:p>
            <a:endParaRPr lang="en-GB"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15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BA" dirty="0" smtClean="0"/>
              <a:t>NN klasifikator zapravo</a:t>
            </a:r>
            <a:r>
              <a:rPr lang="sr-Latn-BA" baseline="0" dirty="0" smtClean="0"/>
              <a:t> nema fazu obučavanja pa ni termin “trening skup” nije u potpunosti prikladan. Zbog toga se negdje koristi termin “skup označenih primjera”. U stvari nije bitno, zna se na šta se misli.</a:t>
            </a:r>
            <a:endParaRPr lang="en-US" dirty="0"/>
          </a:p>
        </p:txBody>
      </p:sp>
      <p:sp>
        <p:nvSpPr>
          <p:cNvPr id="4" name="Slide Number Placeholder 3"/>
          <p:cNvSpPr>
            <a:spLocks noGrp="1"/>
          </p:cNvSpPr>
          <p:nvPr>
            <p:ph type="sldNum" sz="quarter" idx="10"/>
          </p:nvPr>
        </p:nvSpPr>
        <p:spPr/>
        <p:txBody>
          <a:bodyPr/>
          <a:lstStyle/>
          <a:p>
            <a:fld id="{A18B7753-CF83-4A85-A144-A93168A7E6B2}" type="slidenum">
              <a:rPr lang="en-US" smtClean="0"/>
              <a:pPr/>
              <a:t>20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BA" dirty="0" smtClean="0"/>
              <a:t>Najbli</a:t>
            </a:r>
            <a:r>
              <a:rPr lang="sr-Latn-RS" dirty="0" smtClean="0"/>
              <a:t>ži</a:t>
            </a:r>
            <a:r>
              <a:rPr lang="sr-Latn-RS" baseline="0" dirty="0" smtClean="0"/>
              <a:t> trening primjer može biti pogrešno označen netipičan pa NN klasifikator nije pretjerano robustan. Zbog toga se često koristi više susjeda.</a:t>
            </a:r>
            <a:endParaRPr lang="sr-Latn-BA" dirty="0" smtClean="0"/>
          </a:p>
        </p:txBody>
      </p:sp>
      <p:sp>
        <p:nvSpPr>
          <p:cNvPr id="4" name="Slide Number Placeholder 3"/>
          <p:cNvSpPr>
            <a:spLocks noGrp="1"/>
          </p:cNvSpPr>
          <p:nvPr>
            <p:ph type="sldNum" sz="quarter" idx="10"/>
          </p:nvPr>
        </p:nvSpPr>
        <p:spPr/>
        <p:txBody>
          <a:bodyPr/>
          <a:lstStyle/>
          <a:p>
            <a:fld id="{A18B7753-CF83-4A85-A144-A93168A7E6B2}" type="slidenum">
              <a:rPr lang="en-US" smtClean="0"/>
              <a:pPr/>
              <a:t>21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BA" dirty="0" smtClean="0"/>
              <a:t>kNN klasifikator je izuzetno jednostavan. Složeniji</a:t>
            </a:r>
            <a:r>
              <a:rPr lang="sr-Latn-BA" baseline="0" dirty="0" smtClean="0"/>
              <a:t> klasifikatori: Bejs, logistička regresija, stabla odlučivanja, SVM obično daju bolje rezultate.</a:t>
            </a:r>
            <a:endParaRPr lang="en-US" dirty="0"/>
          </a:p>
        </p:txBody>
      </p:sp>
      <p:sp>
        <p:nvSpPr>
          <p:cNvPr id="4" name="Slide Number Placeholder 3"/>
          <p:cNvSpPr>
            <a:spLocks noGrp="1"/>
          </p:cNvSpPr>
          <p:nvPr>
            <p:ph type="sldNum" sz="quarter" idx="10"/>
          </p:nvPr>
        </p:nvSpPr>
        <p:spPr/>
        <p:txBody>
          <a:bodyPr/>
          <a:lstStyle/>
          <a:p>
            <a:fld id="{A18B7753-CF83-4A85-A144-A93168A7E6B2}" type="slidenum">
              <a:rPr lang="en-US" smtClean="0"/>
              <a:pPr/>
              <a:t>22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RS" dirty="0" smtClean="0"/>
              <a:t>Voronoieva</a:t>
            </a:r>
            <a:r>
              <a:rPr lang="sr-Latn-RS" baseline="0" dirty="0" smtClean="0"/>
              <a:t> teselacija prostora</a:t>
            </a:r>
          </a:p>
          <a:p>
            <a:r>
              <a:rPr lang="sr-Latn-RS" baseline="0" dirty="0" smtClean="0"/>
              <a:t>Granica odlučivanja je linearna po dijelovima.</a:t>
            </a:r>
            <a:endParaRPr lang="en-GB" dirty="0"/>
          </a:p>
        </p:txBody>
      </p:sp>
      <p:sp>
        <p:nvSpPr>
          <p:cNvPr id="4" name="Slide Number Placeholder 3"/>
          <p:cNvSpPr>
            <a:spLocks noGrp="1"/>
          </p:cNvSpPr>
          <p:nvPr>
            <p:ph type="sldNum" sz="quarter" idx="10"/>
          </p:nvPr>
        </p:nvSpPr>
        <p:spPr/>
        <p:txBody>
          <a:bodyPr/>
          <a:lstStyle/>
          <a:p>
            <a:fld id="{4515ED2A-26CA-49AD-AB1C-87174E0664B7}"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4D670E-5908-48B6-BFE3-EF579B9A38EA}" type="datetime1">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F28110-0359-4A12-81CD-6738B921E58B}" type="datetime1">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529F4F-70B6-4261-92FE-BFE6CB91C696}" type="datetime1">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222E43-5D78-4C3B-B09B-EEBF86EE397D}" type="datetime1">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2D2584-1C7B-450A-80D1-0D41037E0D3D}" type="datetime1">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A47ACB-7A4E-46F7-A12C-CAAED5577A81}" type="datetime1">
              <a:rPr lang="en-US" smtClean="0"/>
              <a:pPr/>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D2E58D-178F-47E1-BA94-79AAE3502EC6}" type="datetime1">
              <a:rPr lang="en-US" smtClean="0"/>
              <a:pPr/>
              <a:t>4/1/2014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F04538-E3C9-4504-B278-25A59716281B}" type="datetime1">
              <a:rPr lang="en-US" smtClean="0"/>
              <a:pPr/>
              <a:t>4/1/2014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6E3495-D834-4BE1-B9CD-945BA164883A}" type="datetime1">
              <a:rPr lang="en-US" smtClean="0"/>
              <a:pPr/>
              <a:t>4/1/2014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BC0A22-14D9-41C6-90BF-DBF10343D48C}" type="datetime1">
              <a:rPr lang="en-US" smtClean="0"/>
              <a:pPr/>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66747C-BA8D-4E54-8044-D637FF6203B1}" type="datetime1">
              <a:rPr lang="en-US" smtClean="0"/>
              <a:pPr/>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534019-FCDB-48C0-A9FF-CB8DFB389AA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A5551-B0DC-448C-B61A-73D1F4629732}" type="datetime1">
              <a:rPr lang="en-US" smtClean="0"/>
              <a:pPr/>
              <a:t>4/1/2014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534019-FCDB-48C0-A9FF-CB8DFB389AA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6.xml"/><Relationship Id="rId1" Type="http://schemas.openxmlformats.org/officeDocument/2006/relationships/vmlDrawing" Target="../drawings/vmlDrawing7.v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3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6.xml"/><Relationship Id="rId1" Type="http://schemas.openxmlformats.org/officeDocument/2006/relationships/vmlDrawing" Target="../drawings/vmlDrawing9.vml"/><Relationship Id="rId4" Type="http://schemas.openxmlformats.org/officeDocument/2006/relationships/oleObject" Target="../embeddings/oleObject11.bin"/></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6.xml"/><Relationship Id="rId1" Type="http://schemas.openxmlformats.org/officeDocument/2006/relationships/vmlDrawing" Target="../drawings/vmlDrawing10.v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oleObject" Target="../embeddings/oleObject15.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oleObject16.bin"/></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hyperlink" Target="http://www-nlp.stanford.edu/IR-boo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Klasifikacija</a:t>
            </a:r>
            <a:r>
              <a:rPr lang="en-US" dirty="0" smtClean="0"/>
              <a:t> </a:t>
            </a:r>
            <a:r>
              <a:rPr lang="en-US" dirty="0" err="1" smtClean="0"/>
              <a:t>tekstualnih</a:t>
            </a:r>
            <a:r>
              <a:rPr lang="en-US" dirty="0" smtClean="0"/>
              <a:t> </a:t>
            </a:r>
            <a:r>
              <a:rPr lang="en-US" dirty="0" err="1" smtClean="0"/>
              <a:t>dokumenata</a:t>
            </a:r>
            <a:endParaRPr lang="en-US" dirty="0"/>
          </a:p>
        </p:txBody>
      </p:sp>
      <p:sp>
        <p:nvSpPr>
          <p:cNvPr id="3" name="Subtitle 2"/>
          <p:cNvSpPr>
            <a:spLocks noGrp="1"/>
          </p:cNvSpPr>
          <p:nvPr>
            <p:ph type="subTitle" idx="1"/>
          </p:nvPr>
        </p:nvSpPr>
        <p:spPr/>
        <p:txBody>
          <a:bodyPr>
            <a:normAutofit fontScale="92500"/>
          </a:bodyPr>
          <a:lstStyle/>
          <a:p>
            <a:r>
              <a:rPr lang="sr-Latn-BA" dirty="0" smtClean="0"/>
              <a:t>Pretraživanje multimedijalnog sadržaja</a:t>
            </a:r>
          </a:p>
          <a:p>
            <a:r>
              <a:rPr lang="sr-Latn-BA" dirty="0" smtClean="0"/>
              <a:t>Elektrotehnički fakultet</a:t>
            </a:r>
          </a:p>
          <a:p>
            <a:r>
              <a:rPr lang="sr-Latn-BA" dirty="0" smtClean="0"/>
              <a:t>Univerzitet u Banjoj Luci</a:t>
            </a:r>
          </a:p>
          <a:p>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Metodi klasifikacije</a:t>
            </a:r>
            <a:br>
              <a:rPr lang="sr-Latn-BA" dirty="0" smtClean="0"/>
            </a:br>
            <a:r>
              <a:rPr lang="sr-Latn-BA" dirty="0" smtClean="0"/>
              <a:t>2. Pravila, pravila,...</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Eksperti</a:t>
            </a:r>
            <a:r>
              <a:rPr lang="en-US" dirty="0" smtClean="0"/>
              <a:t> u </a:t>
            </a:r>
            <a:r>
              <a:rPr lang="en-US" dirty="0" err="1" smtClean="0"/>
              <a:t>odre</a:t>
            </a:r>
            <a:r>
              <a:rPr lang="sr-Latn-BA" dirty="0" smtClean="0"/>
              <a:t>đenim oblastima formiraju pravila na osnovu kojih se uzorci klasifikuju</a:t>
            </a:r>
          </a:p>
          <a:p>
            <a:r>
              <a:rPr lang="sr-Latn-BA" dirty="0" smtClean="0"/>
              <a:t>Pravila često sadrže predikate zadate Bulovim izrazima</a:t>
            </a:r>
          </a:p>
          <a:p>
            <a:pPr lvl="1"/>
            <a:r>
              <a:rPr lang="sr-Latn-BA" dirty="0" smtClean="0"/>
              <a:t>ako su prisutne određene riječi klasifikuj dokument u jednu od klasa</a:t>
            </a:r>
          </a:p>
          <a:p>
            <a:r>
              <a:rPr lang="sr-Latn-BA" dirty="0" smtClean="0"/>
              <a:t>Postoje razvojna okruženja za efikasno formiranje složenih pravila (npr. Verity Query Language)</a:t>
            </a:r>
          </a:p>
          <a:p>
            <a:r>
              <a:rPr lang="sr-Latn-BA" dirty="0" smtClean="0"/>
              <a:t>Moguće je postići visoku tačnost ako eksperti vremenom dorađuju pravila</a:t>
            </a:r>
          </a:p>
          <a:p>
            <a:r>
              <a:rPr lang="sr-Latn-BA" dirty="0" smtClean="0"/>
              <a:t>Implementacija i održavanje sistema su skupi</a:t>
            </a:r>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Metodi klasifikacije</a:t>
            </a:r>
            <a:br>
              <a:rPr lang="sr-Latn-BA" dirty="0" smtClean="0"/>
            </a:br>
            <a:r>
              <a:rPr lang="sr-Latn-BA" dirty="0" smtClean="0"/>
              <a:t>3. Mašinsko učenje</a:t>
            </a:r>
            <a:endParaRPr lang="en-US" dirty="0"/>
          </a:p>
        </p:txBody>
      </p:sp>
      <p:sp>
        <p:nvSpPr>
          <p:cNvPr id="3" name="Content Placeholder 2"/>
          <p:cNvSpPr>
            <a:spLocks noGrp="1"/>
          </p:cNvSpPr>
          <p:nvPr>
            <p:ph idx="1"/>
          </p:nvPr>
        </p:nvSpPr>
        <p:spPr/>
        <p:txBody>
          <a:bodyPr/>
          <a:lstStyle/>
          <a:p>
            <a:r>
              <a:rPr lang="sr-Latn-BA" dirty="0" smtClean="0"/>
              <a:t>Konstruisati model na osnovu podataka i iskustva</a:t>
            </a:r>
          </a:p>
          <a:p>
            <a:r>
              <a:rPr lang="sr-Latn-BA" dirty="0" smtClean="0"/>
              <a:t>Često statistički/probabilistički pristup</a:t>
            </a:r>
          </a:p>
          <a:p>
            <a:r>
              <a:rPr lang="sr-Latn-BA" dirty="0" smtClean="0"/>
              <a:t>Učenje parametara (npr. vjerovatnoće)</a:t>
            </a:r>
          </a:p>
          <a:p>
            <a:r>
              <a:rPr lang="sr-Latn-BA" dirty="0" smtClean="0"/>
              <a:t>Učenje strukture (npr. zavisnosti)</a:t>
            </a:r>
          </a:p>
          <a:p>
            <a:r>
              <a:rPr lang="sr-Latn-BA" dirty="0" smtClean="0"/>
              <a:t>Učenje skrivenih koncepata (npr. klasterizacija)</a:t>
            </a:r>
          </a:p>
          <a:p>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3600" dirty="0" smtClean="0"/>
              <a:t>Osnovni koncepti </a:t>
            </a:r>
            <a:r>
              <a:rPr lang="en-US" sz="3600" dirty="0" err="1" smtClean="0"/>
              <a:t>obu</a:t>
            </a:r>
            <a:r>
              <a:rPr lang="sr-Latn-BA" sz="3600" dirty="0" smtClean="0"/>
              <a:t>čavanja klasifikatora  Podaci</a:t>
            </a:r>
            <a:endParaRPr lang="en-US" sz="3600" dirty="0"/>
          </a:p>
        </p:txBody>
      </p:sp>
      <p:sp>
        <p:nvSpPr>
          <p:cNvPr id="3" name="Content Placeholder 2"/>
          <p:cNvSpPr>
            <a:spLocks noGrp="1"/>
          </p:cNvSpPr>
          <p:nvPr>
            <p:ph idx="1"/>
          </p:nvPr>
        </p:nvSpPr>
        <p:spPr/>
        <p:txBody>
          <a:bodyPr>
            <a:noAutofit/>
          </a:bodyPr>
          <a:lstStyle/>
          <a:p>
            <a:r>
              <a:rPr lang="sr-Latn-BA" sz="2400" dirty="0" smtClean="0">
                <a:solidFill>
                  <a:schemeClr val="tx2"/>
                </a:solidFill>
              </a:rPr>
              <a:t>Potrebno je prikupiti označene primjere, npr. email poruke označene kao spam/ham</a:t>
            </a:r>
          </a:p>
          <a:p>
            <a:r>
              <a:rPr lang="sr-Latn-BA" sz="2400" dirty="0" smtClean="0"/>
              <a:t>Trening skup</a:t>
            </a:r>
          </a:p>
          <a:p>
            <a:pPr lvl="1"/>
            <a:r>
              <a:rPr lang="sr-Latn-BA" sz="2400" dirty="0" smtClean="0"/>
              <a:t>Obučavanje klasifikatora</a:t>
            </a:r>
          </a:p>
          <a:p>
            <a:r>
              <a:rPr lang="sr-Latn-BA" sz="2400" dirty="0" smtClean="0"/>
              <a:t>Validacioni skup</a:t>
            </a:r>
          </a:p>
          <a:p>
            <a:pPr lvl="1"/>
            <a:r>
              <a:rPr lang="sr-Latn-BA" sz="2400" dirty="0" smtClean="0"/>
              <a:t>Provjera i podešavanje parametara</a:t>
            </a:r>
          </a:p>
          <a:p>
            <a:r>
              <a:rPr lang="sr-Latn-BA" sz="2400" dirty="0" smtClean="0"/>
              <a:t>Testni skup</a:t>
            </a:r>
          </a:p>
          <a:p>
            <a:pPr lvl="1"/>
            <a:r>
              <a:rPr lang="sr-Latn-BA" sz="2400" dirty="0" smtClean="0"/>
              <a:t>Evaluacija klasifikatora</a:t>
            </a:r>
          </a:p>
          <a:p>
            <a:pPr lvl="1"/>
            <a:r>
              <a:rPr lang="sr-Latn-BA" sz="2400" dirty="0" smtClean="0"/>
              <a:t>Ne smije se koristiti u prethodna dva koraka</a:t>
            </a:r>
          </a:p>
          <a:p>
            <a:r>
              <a:rPr lang="sr-Latn-BA" sz="2400" dirty="0" smtClean="0">
                <a:solidFill>
                  <a:schemeClr val="tx2"/>
                </a:solidFill>
              </a:rPr>
              <a:t>Obilježja</a:t>
            </a:r>
            <a:r>
              <a:rPr lang="sr-Latn-BA" sz="2400" dirty="0" smtClean="0"/>
              <a:t>: parovi atribut-vrijednost koji karakterišu primjere</a:t>
            </a:r>
          </a:p>
          <a:p>
            <a:endParaRPr lang="sr-Latn-BA" sz="2400" dirty="0" smtClean="0">
              <a:solidFill>
                <a:schemeClr val="tx2"/>
              </a:solidFill>
            </a:endParaRPr>
          </a:p>
        </p:txBody>
      </p:sp>
      <p:sp>
        <p:nvSpPr>
          <p:cNvPr id="4" name="Slide Number Placeholder 3"/>
          <p:cNvSpPr>
            <a:spLocks noGrp="1"/>
          </p:cNvSpPr>
          <p:nvPr>
            <p:ph type="sldNum" sz="quarter" idx="12"/>
          </p:nvPr>
        </p:nvSpPr>
        <p:spPr/>
        <p:txBody>
          <a:bodyPr/>
          <a:lstStyle/>
          <a:p>
            <a:fld id="{C1534019-FCDB-48C0-A9FF-CB8DFB389AA6}"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Klasifikacija tema</a:t>
            </a:r>
            <a:endParaRPr lang="en-US" dirty="0"/>
          </a:p>
        </p:txBody>
      </p:sp>
      <p:sp>
        <p:nvSpPr>
          <p:cNvPr id="3" name="Content Placeholder 2"/>
          <p:cNvSpPr>
            <a:spLocks noGrp="1"/>
          </p:cNvSpPr>
          <p:nvPr>
            <p:ph idx="1"/>
          </p:nvPr>
        </p:nvSpPr>
        <p:spPr/>
        <p:txBody>
          <a:bodyPr/>
          <a:lstStyle/>
          <a:p>
            <a:endParaRPr lang="en-US" dirty="0"/>
          </a:p>
        </p:txBody>
      </p:sp>
      <p:pic>
        <p:nvPicPr>
          <p:cNvPr id="4" name="Picture 3" descr="Picture 6.png"/>
          <p:cNvPicPr>
            <a:picLocks noChangeAspect="1"/>
          </p:cNvPicPr>
          <p:nvPr/>
        </p:nvPicPr>
        <p:blipFill>
          <a:blip r:embed="rId3"/>
          <a:srcRect l="7812" t="11689" r="4687" b="15905"/>
          <a:stretch>
            <a:fillRect/>
          </a:stretch>
        </p:blipFill>
        <p:spPr bwMode="auto">
          <a:xfrm>
            <a:off x="86647" y="1304932"/>
            <a:ext cx="9005378" cy="5124464"/>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C1534019-FCDB-48C0-A9FF-CB8DFB389AA6}"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3600" dirty="0" smtClean="0"/>
              <a:t>Osnovni koncepti obučavanja klasifikatora</a:t>
            </a:r>
            <a:br>
              <a:rPr lang="sr-Latn-BA" sz="3600" dirty="0" smtClean="0"/>
            </a:br>
            <a:r>
              <a:rPr lang="sr-Latn-BA" sz="3600" dirty="0" smtClean="0"/>
              <a:t>Eksperimentalni ciklus</a:t>
            </a:r>
            <a:endParaRPr lang="en-US" sz="3600" dirty="0"/>
          </a:p>
        </p:txBody>
      </p:sp>
      <p:sp>
        <p:nvSpPr>
          <p:cNvPr id="3" name="Content Placeholder 2"/>
          <p:cNvSpPr>
            <a:spLocks noGrp="1"/>
          </p:cNvSpPr>
          <p:nvPr>
            <p:ph idx="1"/>
          </p:nvPr>
        </p:nvSpPr>
        <p:spPr/>
        <p:txBody>
          <a:bodyPr>
            <a:normAutofit fontScale="92500" lnSpcReduction="10000"/>
          </a:bodyPr>
          <a:lstStyle/>
          <a:p>
            <a:r>
              <a:rPr lang="sr-Latn-BA" dirty="0" smtClean="0"/>
              <a:t>Obučavanje klasifikatora</a:t>
            </a:r>
          </a:p>
          <a:p>
            <a:pPr lvl="1"/>
            <a:r>
              <a:rPr lang="sr-Latn-BA" dirty="0" smtClean="0"/>
              <a:t>Naučiti parametre (npr. vjerovatnoće) na osnovu trening skupa</a:t>
            </a:r>
          </a:p>
          <a:p>
            <a:pPr lvl="1"/>
            <a:r>
              <a:rPr lang="sr-Latn-BA" dirty="0" smtClean="0"/>
              <a:t>Najčešće off-line aktivnost</a:t>
            </a:r>
          </a:p>
          <a:p>
            <a:r>
              <a:rPr lang="sr-Latn-BA" dirty="0" smtClean="0"/>
              <a:t>Provjera i podešavanje parametara</a:t>
            </a:r>
          </a:p>
          <a:p>
            <a:pPr lvl="1"/>
            <a:r>
              <a:rPr lang="sr-Latn-BA" dirty="0" smtClean="0"/>
              <a:t>Podesiti parametre koristeći performanse klasifikatora na validacionom skupu</a:t>
            </a:r>
          </a:p>
          <a:p>
            <a:r>
              <a:rPr lang="sr-Latn-BA" dirty="0" smtClean="0"/>
              <a:t>Testiranje</a:t>
            </a:r>
          </a:p>
          <a:p>
            <a:pPr lvl="1"/>
            <a:r>
              <a:rPr lang="sr-Latn-BA" dirty="0" smtClean="0"/>
              <a:t>Ocijeniti performanse klasifikatora na testnom skupu</a:t>
            </a:r>
          </a:p>
          <a:p>
            <a:pPr lvl="1"/>
            <a:r>
              <a:rPr lang="sr-Latn-BA" dirty="0" smtClean="0"/>
              <a:t>Ne smije biti korišten u prethodnim koracima!</a:t>
            </a:r>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3600" dirty="0" smtClean="0"/>
              <a:t>Osnovni koncepti obučavanja klasifikatora</a:t>
            </a:r>
            <a:br>
              <a:rPr lang="sr-Latn-BA" sz="3600" dirty="0" smtClean="0"/>
            </a:br>
            <a:r>
              <a:rPr lang="sr-Latn-BA" sz="3600" dirty="0" smtClean="0"/>
              <a:t>Evaluacija</a:t>
            </a:r>
            <a:endParaRPr lang="en-US" sz="3600" dirty="0"/>
          </a:p>
        </p:txBody>
      </p:sp>
      <p:sp>
        <p:nvSpPr>
          <p:cNvPr id="3" name="Content Placeholder 2"/>
          <p:cNvSpPr>
            <a:spLocks noGrp="1"/>
          </p:cNvSpPr>
          <p:nvPr>
            <p:ph idx="1"/>
          </p:nvPr>
        </p:nvSpPr>
        <p:spPr/>
        <p:txBody>
          <a:bodyPr>
            <a:normAutofit/>
          </a:bodyPr>
          <a:lstStyle/>
          <a:p>
            <a:r>
              <a:rPr lang="sr-Latn-BA" dirty="0" smtClean="0"/>
              <a:t>Ocijeniti performanse klasifikatora</a:t>
            </a:r>
          </a:p>
          <a:p>
            <a:pPr lvl="1"/>
            <a:r>
              <a:rPr lang="sr-Latn-BA" dirty="0" smtClean="0"/>
              <a:t>Tačnost: Procenat tačno klasfikovanih uzoraka</a:t>
            </a:r>
          </a:p>
          <a:p>
            <a:pPr lvl="1"/>
            <a:r>
              <a:rPr lang="sr-Latn-BA" dirty="0" smtClean="0"/>
              <a:t>Vjerovatnoća greške</a:t>
            </a:r>
            <a:endParaRPr lang="sr-Latn-BA" sz="2400" dirty="0" smtClean="0"/>
          </a:p>
          <a:p>
            <a:r>
              <a:rPr lang="sr-Latn-BA" dirty="0" smtClean="0"/>
              <a:t>Generalizacija</a:t>
            </a:r>
          </a:p>
          <a:p>
            <a:pPr lvl="1"/>
            <a:r>
              <a:rPr lang="sr-Latn-BA" dirty="0" smtClean="0"/>
              <a:t>Želimo da klasifikator pokaže dobre rezultate na testnom skupu – novim podacima</a:t>
            </a:r>
          </a:p>
          <a:p>
            <a:pPr lvl="1"/>
            <a:r>
              <a:rPr lang="sr-Latn-BA" dirty="0" smtClean="0"/>
              <a:t>Overfitting: dobri rezultati na trening skupu, ali slaba generalizacija</a:t>
            </a:r>
          </a:p>
          <a:p>
            <a:endParaRPr lang="sr-Latn-BA" dirty="0" smtClean="0"/>
          </a:p>
          <a:p>
            <a:pPr>
              <a:buNone/>
            </a:pPr>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Klase u vektorskom prostoru</a:t>
            </a:r>
            <a:endParaRPr lang="en-US" dirty="0"/>
          </a:p>
        </p:txBody>
      </p:sp>
      <p:sp>
        <p:nvSpPr>
          <p:cNvPr id="3" name="Content Placeholder 2"/>
          <p:cNvSpPr>
            <a:spLocks noGrp="1"/>
          </p:cNvSpPr>
          <p:nvPr>
            <p:ph idx="1"/>
          </p:nvPr>
        </p:nvSpPr>
        <p:spPr>
          <a:xfrm>
            <a:off x="457200" y="1357298"/>
            <a:ext cx="8229600" cy="1857388"/>
          </a:xfrm>
        </p:spPr>
        <p:txBody>
          <a:bodyPr>
            <a:normAutofit fontScale="85000" lnSpcReduction="20000"/>
          </a:bodyPr>
          <a:lstStyle/>
          <a:p>
            <a:r>
              <a:rPr lang="sr-Latn-BA" sz="2800" dirty="0" smtClean="0"/>
              <a:t>Prikazani su uzorci u dvodimenzionalnom prostoru</a:t>
            </a:r>
          </a:p>
          <a:p>
            <a:r>
              <a:rPr lang="sr-Latn-BA" sz="2800" dirty="0" smtClean="0"/>
              <a:t>Uzorci iz trening skupa za koji su poznate oznake pripadnosti klasama</a:t>
            </a:r>
          </a:p>
          <a:p>
            <a:r>
              <a:rPr lang="sr-Latn-BA" sz="2800" dirty="0" smtClean="0"/>
              <a:t>U stvarnoj aplikaciji prostor je više dimenzionalnosti</a:t>
            </a:r>
          </a:p>
          <a:p>
            <a:r>
              <a:rPr lang="sr-Latn-BA" sz="2800" dirty="0" smtClean="0"/>
              <a:t>Ali, princip je isti</a:t>
            </a:r>
          </a:p>
        </p:txBody>
      </p:sp>
      <p:sp>
        <p:nvSpPr>
          <p:cNvPr id="30" name="Oval 29"/>
          <p:cNvSpPr/>
          <p:nvPr/>
        </p:nvSpPr>
        <p:spPr>
          <a:xfrm>
            <a:off x="2786050"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286116" y="392906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214678"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857620" y="385762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286116" y="350043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2928926" y="400050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714612"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500062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14350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4714876" y="428625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535781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550069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535781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4929190" y="464344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5357818" y="457200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Isosceles Triangle 44"/>
          <p:cNvSpPr/>
          <p:nvPr/>
        </p:nvSpPr>
        <p:spPr>
          <a:xfrm>
            <a:off x="3857620" y="53456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Isosceles Triangle 45"/>
          <p:cNvSpPr/>
          <p:nvPr/>
        </p:nvSpPr>
        <p:spPr>
          <a:xfrm>
            <a:off x="4000496" y="498849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Isosceles Triangle 46"/>
          <p:cNvSpPr/>
          <p:nvPr/>
        </p:nvSpPr>
        <p:spPr>
          <a:xfrm>
            <a:off x="4162420" y="56504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Isosceles Triangle 47"/>
          <p:cNvSpPr/>
          <p:nvPr/>
        </p:nvSpPr>
        <p:spPr>
          <a:xfrm>
            <a:off x="4286248" y="527424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Isosceles Triangle 48"/>
          <p:cNvSpPr/>
          <p:nvPr/>
        </p:nvSpPr>
        <p:spPr>
          <a:xfrm>
            <a:off x="3643306" y="570287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1571604" y="3857628"/>
            <a:ext cx="1062150" cy="369332"/>
          </a:xfrm>
          <a:prstGeom prst="rect">
            <a:avLst/>
          </a:prstGeom>
          <a:noFill/>
          <a:ln>
            <a:solidFill>
              <a:schemeClr val="accent1"/>
            </a:solidFill>
          </a:ln>
        </p:spPr>
        <p:txBody>
          <a:bodyPr wrap="none" rtlCol="0">
            <a:spAutoFit/>
          </a:bodyPr>
          <a:lstStyle/>
          <a:p>
            <a:r>
              <a:rPr lang="sr-Latn-BA" dirty="0" smtClean="0"/>
              <a:t>Komedija</a:t>
            </a:r>
            <a:endParaRPr lang="en-US" dirty="0"/>
          </a:p>
        </p:txBody>
      </p:sp>
      <p:sp>
        <p:nvSpPr>
          <p:cNvPr id="51" name="TextBox 50"/>
          <p:cNvSpPr txBox="1"/>
          <p:nvPr/>
        </p:nvSpPr>
        <p:spPr>
          <a:xfrm>
            <a:off x="5857884" y="4071942"/>
            <a:ext cx="808298" cy="369332"/>
          </a:xfrm>
          <a:prstGeom prst="rect">
            <a:avLst/>
          </a:prstGeom>
          <a:noFill/>
          <a:ln>
            <a:solidFill>
              <a:schemeClr val="accent1"/>
            </a:solidFill>
          </a:ln>
        </p:spPr>
        <p:txBody>
          <a:bodyPr wrap="none" rtlCol="0">
            <a:spAutoFit/>
          </a:bodyPr>
          <a:lstStyle/>
          <a:p>
            <a:r>
              <a:rPr lang="sr-Latn-BA" dirty="0" smtClean="0"/>
              <a:t>Drama</a:t>
            </a:r>
            <a:endParaRPr lang="en-US" dirty="0"/>
          </a:p>
        </p:txBody>
      </p:sp>
      <p:sp>
        <p:nvSpPr>
          <p:cNvPr id="52" name="TextBox 51"/>
          <p:cNvSpPr txBox="1"/>
          <p:nvPr/>
        </p:nvSpPr>
        <p:spPr>
          <a:xfrm>
            <a:off x="3714744" y="5988626"/>
            <a:ext cx="732316" cy="369332"/>
          </a:xfrm>
          <a:prstGeom prst="rect">
            <a:avLst/>
          </a:prstGeom>
          <a:noFill/>
          <a:ln>
            <a:solidFill>
              <a:schemeClr val="accent1"/>
            </a:solidFill>
          </a:ln>
        </p:spPr>
        <p:txBody>
          <a:bodyPr wrap="none" rtlCol="0">
            <a:spAutoFit/>
          </a:bodyPr>
          <a:lstStyle/>
          <a:p>
            <a:r>
              <a:rPr lang="sr-Latn-BA" dirty="0" smtClean="0"/>
              <a:t>Akcija</a:t>
            </a:r>
            <a:endParaRPr lang="en-US" dirty="0"/>
          </a:p>
        </p:txBody>
      </p:sp>
      <p:sp>
        <p:nvSpPr>
          <p:cNvPr id="27" name="Slide Number Placeholder 26"/>
          <p:cNvSpPr>
            <a:spLocks noGrp="1"/>
          </p:cNvSpPr>
          <p:nvPr>
            <p:ph type="sldNum" sz="quarter" idx="12"/>
          </p:nvPr>
        </p:nvSpPr>
        <p:spPr/>
        <p:txBody>
          <a:bodyPr/>
          <a:lstStyle/>
          <a:p>
            <a:fld id="{C1534019-FCDB-48C0-A9FF-CB8DFB389AA6}"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U koju klasu svrstati testni uzorak?</a:t>
            </a:r>
            <a:endParaRPr lang="en-US" dirty="0"/>
          </a:p>
        </p:txBody>
      </p:sp>
      <p:sp>
        <p:nvSpPr>
          <p:cNvPr id="3" name="Content Placeholder 2"/>
          <p:cNvSpPr>
            <a:spLocks noGrp="1"/>
          </p:cNvSpPr>
          <p:nvPr>
            <p:ph idx="1"/>
          </p:nvPr>
        </p:nvSpPr>
        <p:spPr>
          <a:xfrm>
            <a:off x="457200" y="1357298"/>
            <a:ext cx="8229600" cy="1857388"/>
          </a:xfrm>
        </p:spPr>
        <p:txBody>
          <a:bodyPr>
            <a:normAutofit lnSpcReduction="10000"/>
          </a:bodyPr>
          <a:lstStyle/>
          <a:p>
            <a:r>
              <a:rPr lang="sr-Latn-BA" sz="2800" dirty="0" smtClean="0"/>
              <a:t>Potrebno je testni uzorak klasifikovati u jednu od ponuđenih klasa</a:t>
            </a:r>
          </a:p>
          <a:p>
            <a:r>
              <a:rPr lang="sr-Latn-BA" sz="2800" dirty="0" smtClean="0"/>
              <a:t>Algoritam zavisi od izabranog klasifikatora</a:t>
            </a:r>
          </a:p>
          <a:p>
            <a:r>
              <a:rPr lang="sr-Latn-BA" sz="2800" dirty="0" smtClean="0"/>
              <a:t>Postoji veliki broj algoritama za klasifikaciju</a:t>
            </a:r>
          </a:p>
        </p:txBody>
      </p:sp>
      <p:sp>
        <p:nvSpPr>
          <p:cNvPr id="31" name="Oval 30"/>
          <p:cNvSpPr/>
          <p:nvPr/>
        </p:nvSpPr>
        <p:spPr>
          <a:xfrm>
            <a:off x="2786050"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286116" y="392906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214678"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857620" y="385762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286116" y="350043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928926" y="400050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2714612"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00062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514350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4714876" y="428625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535781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550069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535781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4929190" y="464344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5357818" y="457200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Isosceles Triangle 45"/>
          <p:cNvSpPr/>
          <p:nvPr/>
        </p:nvSpPr>
        <p:spPr>
          <a:xfrm>
            <a:off x="3857620" y="53456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Isosceles Triangle 46"/>
          <p:cNvSpPr/>
          <p:nvPr/>
        </p:nvSpPr>
        <p:spPr>
          <a:xfrm>
            <a:off x="4000496" y="498849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Isosceles Triangle 47"/>
          <p:cNvSpPr/>
          <p:nvPr/>
        </p:nvSpPr>
        <p:spPr>
          <a:xfrm>
            <a:off x="4162420" y="56504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Isosceles Triangle 48"/>
          <p:cNvSpPr/>
          <p:nvPr/>
        </p:nvSpPr>
        <p:spPr>
          <a:xfrm>
            <a:off x="4286248" y="527424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Isosceles Triangle 49"/>
          <p:cNvSpPr/>
          <p:nvPr/>
        </p:nvSpPr>
        <p:spPr>
          <a:xfrm>
            <a:off x="3643306" y="570287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1571604" y="3857628"/>
            <a:ext cx="1062150" cy="369332"/>
          </a:xfrm>
          <a:prstGeom prst="rect">
            <a:avLst/>
          </a:prstGeom>
          <a:noFill/>
          <a:ln>
            <a:solidFill>
              <a:schemeClr val="accent1"/>
            </a:solidFill>
          </a:ln>
        </p:spPr>
        <p:txBody>
          <a:bodyPr wrap="none" rtlCol="0">
            <a:spAutoFit/>
          </a:bodyPr>
          <a:lstStyle/>
          <a:p>
            <a:r>
              <a:rPr lang="sr-Latn-BA" dirty="0" smtClean="0"/>
              <a:t>Komedija</a:t>
            </a:r>
            <a:endParaRPr lang="en-US" dirty="0"/>
          </a:p>
        </p:txBody>
      </p:sp>
      <p:sp>
        <p:nvSpPr>
          <p:cNvPr id="52" name="TextBox 51"/>
          <p:cNvSpPr txBox="1"/>
          <p:nvPr/>
        </p:nvSpPr>
        <p:spPr>
          <a:xfrm>
            <a:off x="5857884" y="4071942"/>
            <a:ext cx="808298" cy="369332"/>
          </a:xfrm>
          <a:prstGeom prst="rect">
            <a:avLst/>
          </a:prstGeom>
          <a:noFill/>
          <a:ln>
            <a:solidFill>
              <a:schemeClr val="accent1"/>
            </a:solidFill>
          </a:ln>
        </p:spPr>
        <p:txBody>
          <a:bodyPr wrap="none" rtlCol="0">
            <a:spAutoFit/>
          </a:bodyPr>
          <a:lstStyle/>
          <a:p>
            <a:r>
              <a:rPr lang="sr-Latn-BA" dirty="0" smtClean="0"/>
              <a:t>Drama</a:t>
            </a:r>
            <a:endParaRPr lang="en-US" dirty="0"/>
          </a:p>
        </p:txBody>
      </p:sp>
      <p:sp>
        <p:nvSpPr>
          <p:cNvPr id="53" name="TextBox 52"/>
          <p:cNvSpPr txBox="1"/>
          <p:nvPr/>
        </p:nvSpPr>
        <p:spPr>
          <a:xfrm>
            <a:off x="3714744" y="5988626"/>
            <a:ext cx="732316" cy="369332"/>
          </a:xfrm>
          <a:prstGeom prst="rect">
            <a:avLst/>
          </a:prstGeom>
          <a:noFill/>
          <a:ln>
            <a:solidFill>
              <a:schemeClr val="accent1"/>
            </a:solidFill>
          </a:ln>
        </p:spPr>
        <p:txBody>
          <a:bodyPr wrap="none" rtlCol="0">
            <a:spAutoFit/>
          </a:bodyPr>
          <a:lstStyle/>
          <a:p>
            <a:r>
              <a:rPr lang="sr-Latn-BA" dirty="0" smtClean="0"/>
              <a:t>Akcija</a:t>
            </a:r>
            <a:endParaRPr lang="en-US" dirty="0"/>
          </a:p>
        </p:txBody>
      </p:sp>
      <p:sp>
        <p:nvSpPr>
          <p:cNvPr id="54" name="5-Point Star 53"/>
          <p:cNvSpPr/>
          <p:nvPr/>
        </p:nvSpPr>
        <p:spPr>
          <a:xfrm>
            <a:off x="3500430" y="4143380"/>
            <a:ext cx="214314" cy="214314"/>
          </a:xfrm>
          <a:prstGeom prst="star5">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cxnSp>
        <p:nvCxnSpPr>
          <p:cNvPr id="56" name="Straight Arrow Connector 55"/>
          <p:cNvCxnSpPr>
            <a:endCxn id="54" idx="0"/>
          </p:cNvCxnSpPr>
          <p:nvPr/>
        </p:nvCxnSpPr>
        <p:spPr>
          <a:xfrm rot="16200000" flipH="1">
            <a:off x="2339562" y="2875355"/>
            <a:ext cx="2428892" cy="10715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Slide Number Placeholder 28"/>
          <p:cNvSpPr>
            <a:spLocks noGrp="1"/>
          </p:cNvSpPr>
          <p:nvPr>
            <p:ph type="sldNum" sz="quarter" idx="12"/>
          </p:nvPr>
        </p:nvSpPr>
        <p:spPr/>
        <p:txBody>
          <a:bodyPr/>
          <a:lstStyle/>
          <a:p>
            <a:fld id="{C1534019-FCDB-48C0-A9FF-CB8DFB389AA6}"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Pretpostavke</a:t>
            </a:r>
            <a:endParaRPr lang="en-US" dirty="0"/>
          </a:p>
        </p:txBody>
      </p:sp>
      <p:sp>
        <p:nvSpPr>
          <p:cNvPr id="3" name="Content Placeholder 2"/>
          <p:cNvSpPr>
            <a:spLocks noGrp="1"/>
          </p:cNvSpPr>
          <p:nvPr>
            <p:ph idx="1"/>
          </p:nvPr>
        </p:nvSpPr>
        <p:spPr>
          <a:xfrm>
            <a:off x="457200" y="1357298"/>
            <a:ext cx="8229600" cy="1857388"/>
          </a:xfrm>
        </p:spPr>
        <p:txBody>
          <a:bodyPr>
            <a:normAutofit lnSpcReduction="10000"/>
          </a:bodyPr>
          <a:lstStyle/>
          <a:p>
            <a:r>
              <a:rPr lang="sr-Latn-BA" sz="2800" dirty="0" smtClean="0"/>
              <a:t>Pretpostavka 1: Dokumenti iz iste klase formiraju region u prostoru obilježja</a:t>
            </a:r>
          </a:p>
          <a:p>
            <a:r>
              <a:rPr lang="sr-Latn-BA" sz="2800" dirty="0" smtClean="0"/>
              <a:t>Pretpostavka 2: Nema preklapanja između regiona koji odgovaraju različitim klasama</a:t>
            </a:r>
          </a:p>
        </p:txBody>
      </p:sp>
      <p:sp>
        <p:nvSpPr>
          <p:cNvPr id="4" name="Oval 3"/>
          <p:cNvSpPr/>
          <p:nvPr/>
        </p:nvSpPr>
        <p:spPr>
          <a:xfrm>
            <a:off x="2786050"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286116" y="392906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214678"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57620" y="385762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286116" y="350043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928926" y="400050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714612"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00062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14350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714876" y="428625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35781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550069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35781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929190" y="464344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5357818" y="457200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p:cNvSpPr/>
          <p:nvPr/>
        </p:nvSpPr>
        <p:spPr>
          <a:xfrm>
            <a:off x="3857620" y="53456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p:cNvSpPr/>
          <p:nvPr/>
        </p:nvSpPr>
        <p:spPr>
          <a:xfrm>
            <a:off x="4000496" y="498849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p:cNvSpPr/>
          <p:nvPr/>
        </p:nvSpPr>
        <p:spPr>
          <a:xfrm>
            <a:off x="4162420" y="56504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Isosceles Triangle 23"/>
          <p:cNvSpPr/>
          <p:nvPr/>
        </p:nvSpPr>
        <p:spPr>
          <a:xfrm>
            <a:off x="4286248" y="527424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24"/>
          <p:cNvSpPr/>
          <p:nvPr/>
        </p:nvSpPr>
        <p:spPr>
          <a:xfrm>
            <a:off x="3643306" y="570287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1571604" y="3857628"/>
            <a:ext cx="1062150" cy="369332"/>
          </a:xfrm>
          <a:prstGeom prst="rect">
            <a:avLst/>
          </a:prstGeom>
          <a:noFill/>
          <a:ln>
            <a:solidFill>
              <a:schemeClr val="accent1"/>
            </a:solidFill>
          </a:ln>
        </p:spPr>
        <p:txBody>
          <a:bodyPr wrap="none" rtlCol="0">
            <a:spAutoFit/>
          </a:bodyPr>
          <a:lstStyle/>
          <a:p>
            <a:r>
              <a:rPr lang="sr-Latn-BA" dirty="0" smtClean="0"/>
              <a:t>Komedija</a:t>
            </a:r>
            <a:endParaRPr lang="en-US" dirty="0"/>
          </a:p>
        </p:txBody>
      </p:sp>
      <p:sp>
        <p:nvSpPr>
          <p:cNvPr id="28" name="TextBox 27"/>
          <p:cNvSpPr txBox="1"/>
          <p:nvPr/>
        </p:nvSpPr>
        <p:spPr>
          <a:xfrm>
            <a:off x="5857884" y="4071942"/>
            <a:ext cx="808298" cy="369332"/>
          </a:xfrm>
          <a:prstGeom prst="rect">
            <a:avLst/>
          </a:prstGeom>
          <a:noFill/>
          <a:ln>
            <a:solidFill>
              <a:schemeClr val="accent1"/>
            </a:solidFill>
          </a:ln>
        </p:spPr>
        <p:txBody>
          <a:bodyPr wrap="none" rtlCol="0">
            <a:spAutoFit/>
          </a:bodyPr>
          <a:lstStyle/>
          <a:p>
            <a:r>
              <a:rPr lang="sr-Latn-BA" dirty="0" smtClean="0"/>
              <a:t>Drama</a:t>
            </a:r>
            <a:endParaRPr lang="en-US" dirty="0"/>
          </a:p>
        </p:txBody>
      </p:sp>
      <p:sp>
        <p:nvSpPr>
          <p:cNvPr id="29" name="TextBox 28"/>
          <p:cNvSpPr txBox="1"/>
          <p:nvPr/>
        </p:nvSpPr>
        <p:spPr>
          <a:xfrm>
            <a:off x="3714744" y="5988626"/>
            <a:ext cx="732316" cy="369332"/>
          </a:xfrm>
          <a:prstGeom prst="rect">
            <a:avLst/>
          </a:prstGeom>
          <a:noFill/>
          <a:ln>
            <a:solidFill>
              <a:schemeClr val="accent1"/>
            </a:solidFill>
          </a:ln>
        </p:spPr>
        <p:txBody>
          <a:bodyPr wrap="none" rtlCol="0">
            <a:spAutoFit/>
          </a:bodyPr>
          <a:lstStyle/>
          <a:p>
            <a:r>
              <a:rPr lang="sr-Latn-BA" dirty="0" smtClean="0"/>
              <a:t>Akcija</a:t>
            </a:r>
            <a:endParaRPr lang="en-US" dirty="0"/>
          </a:p>
        </p:txBody>
      </p:sp>
      <p:sp>
        <p:nvSpPr>
          <p:cNvPr id="30" name="5-Point Star 29"/>
          <p:cNvSpPr/>
          <p:nvPr/>
        </p:nvSpPr>
        <p:spPr>
          <a:xfrm>
            <a:off x="3500430" y="4143380"/>
            <a:ext cx="214314" cy="214314"/>
          </a:xfrm>
          <a:prstGeom prst="star5">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31" name="Slide Number Placeholder 30"/>
          <p:cNvSpPr>
            <a:spLocks noGrp="1"/>
          </p:cNvSpPr>
          <p:nvPr>
            <p:ph type="sldNum" sz="quarter" idx="12"/>
          </p:nvPr>
        </p:nvSpPr>
        <p:spPr/>
        <p:txBody>
          <a:bodyPr/>
          <a:lstStyle/>
          <a:p>
            <a:fld id="{C1534019-FCDB-48C0-A9FF-CB8DFB389AA6}"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Granica odlučivanja</a:t>
            </a:r>
            <a:endParaRPr lang="en-US" dirty="0"/>
          </a:p>
        </p:txBody>
      </p:sp>
      <p:sp>
        <p:nvSpPr>
          <p:cNvPr id="3" name="Content Placeholder 2"/>
          <p:cNvSpPr>
            <a:spLocks noGrp="1"/>
          </p:cNvSpPr>
          <p:nvPr>
            <p:ph idx="1"/>
          </p:nvPr>
        </p:nvSpPr>
        <p:spPr>
          <a:xfrm>
            <a:off x="457200" y="1357298"/>
            <a:ext cx="8229600" cy="1857388"/>
          </a:xfrm>
        </p:spPr>
        <p:txBody>
          <a:bodyPr>
            <a:normAutofit fontScale="77500" lnSpcReduction="20000"/>
          </a:bodyPr>
          <a:lstStyle/>
          <a:p>
            <a:r>
              <a:rPr lang="sr-Latn-BA" sz="2800" dirty="0" smtClean="0"/>
              <a:t>Potrebno je pronaći granice koje dijele prostor obilježja u regione koji odgovaraju različitim klasama</a:t>
            </a:r>
          </a:p>
          <a:p>
            <a:r>
              <a:rPr lang="sr-Latn-BA" sz="2800" dirty="0" smtClean="0"/>
              <a:t>Granice su obično hiperpovrši u visokodimenzionalnom prostoru</a:t>
            </a:r>
          </a:p>
          <a:p>
            <a:r>
              <a:rPr lang="sr-Latn-BA" sz="2800" dirty="0" smtClean="0"/>
              <a:t>Obučavanje klasifikatora je potraga za takvim granicama odlučivanja koje će rezultovati dobrom klasifikacijom novih primjera</a:t>
            </a:r>
          </a:p>
        </p:txBody>
      </p:sp>
      <p:sp>
        <p:nvSpPr>
          <p:cNvPr id="33" name="Oval 32"/>
          <p:cNvSpPr/>
          <p:nvPr/>
        </p:nvSpPr>
        <p:spPr>
          <a:xfrm>
            <a:off x="2786050"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286116" y="392906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214678"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857620" y="385762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286116" y="350043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928926" y="400050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2714612"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500062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514350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4714876" y="428625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535781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550069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535781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4929190" y="464344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5357818" y="457200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Isosceles Triangle 47"/>
          <p:cNvSpPr/>
          <p:nvPr/>
        </p:nvSpPr>
        <p:spPr>
          <a:xfrm>
            <a:off x="3857620" y="53456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Isosceles Triangle 48"/>
          <p:cNvSpPr/>
          <p:nvPr/>
        </p:nvSpPr>
        <p:spPr>
          <a:xfrm>
            <a:off x="4000496" y="498849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Isosceles Triangle 49"/>
          <p:cNvSpPr/>
          <p:nvPr/>
        </p:nvSpPr>
        <p:spPr>
          <a:xfrm>
            <a:off x="4162420" y="56504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Isosceles Triangle 50"/>
          <p:cNvSpPr/>
          <p:nvPr/>
        </p:nvSpPr>
        <p:spPr>
          <a:xfrm>
            <a:off x="4286248" y="527424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Isosceles Triangle 51"/>
          <p:cNvSpPr/>
          <p:nvPr/>
        </p:nvSpPr>
        <p:spPr>
          <a:xfrm>
            <a:off x="3643306" y="570287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1571604" y="3857628"/>
            <a:ext cx="1062150" cy="369332"/>
          </a:xfrm>
          <a:prstGeom prst="rect">
            <a:avLst/>
          </a:prstGeom>
          <a:noFill/>
          <a:ln>
            <a:solidFill>
              <a:schemeClr val="accent1"/>
            </a:solidFill>
          </a:ln>
        </p:spPr>
        <p:txBody>
          <a:bodyPr wrap="none" rtlCol="0">
            <a:spAutoFit/>
          </a:bodyPr>
          <a:lstStyle/>
          <a:p>
            <a:r>
              <a:rPr lang="sr-Latn-BA" dirty="0" smtClean="0"/>
              <a:t>Komedija</a:t>
            </a:r>
            <a:endParaRPr lang="en-US" dirty="0"/>
          </a:p>
        </p:txBody>
      </p:sp>
      <p:sp>
        <p:nvSpPr>
          <p:cNvPr id="54" name="TextBox 53"/>
          <p:cNvSpPr txBox="1"/>
          <p:nvPr/>
        </p:nvSpPr>
        <p:spPr>
          <a:xfrm>
            <a:off x="5857884" y="4071942"/>
            <a:ext cx="808298" cy="369332"/>
          </a:xfrm>
          <a:prstGeom prst="rect">
            <a:avLst/>
          </a:prstGeom>
          <a:noFill/>
          <a:ln>
            <a:solidFill>
              <a:schemeClr val="accent1"/>
            </a:solidFill>
          </a:ln>
        </p:spPr>
        <p:txBody>
          <a:bodyPr wrap="none" rtlCol="0">
            <a:spAutoFit/>
          </a:bodyPr>
          <a:lstStyle/>
          <a:p>
            <a:r>
              <a:rPr lang="sr-Latn-BA" dirty="0" smtClean="0"/>
              <a:t>Drama</a:t>
            </a:r>
            <a:endParaRPr lang="en-US" dirty="0"/>
          </a:p>
        </p:txBody>
      </p:sp>
      <p:sp>
        <p:nvSpPr>
          <p:cNvPr id="55" name="TextBox 54"/>
          <p:cNvSpPr txBox="1"/>
          <p:nvPr/>
        </p:nvSpPr>
        <p:spPr>
          <a:xfrm>
            <a:off x="3714744" y="5988626"/>
            <a:ext cx="732316" cy="369332"/>
          </a:xfrm>
          <a:prstGeom prst="rect">
            <a:avLst/>
          </a:prstGeom>
          <a:noFill/>
          <a:ln>
            <a:solidFill>
              <a:schemeClr val="accent1"/>
            </a:solidFill>
          </a:ln>
        </p:spPr>
        <p:txBody>
          <a:bodyPr wrap="none" rtlCol="0">
            <a:spAutoFit/>
          </a:bodyPr>
          <a:lstStyle/>
          <a:p>
            <a:r>
              <a:rPr lang="sr-Latn-BA" dirty="0" smtClean="0"/>
              <a:t>Akcija</a:t>
            </a:r>
            <a:endParaRPr lang="en-US" dirty="0"/>
          </a:p>
        </p:txBody>
      </p:sp>
      <p:sp>
        <p:nvSpPr>
          <p:cNvPr id="56" name="5-Point Star 55"/>
          <p:cNvSpPr/>
          <p:nvPr/>
        </p:nvSpPr>
        <p:spPr>
          <a:xfrm>
            <a:off x="3500430" y="4143380"/>
            <a:ext cx="214314" cy="214314"/>
          </a:xfrm>
          <a:prstGeom prst="star5">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58" name="Freeform 57"/>
          <p:cNvSpPr/>
          <p:nvPr/>
        </p:nvSpPr>
        <p:spPr>
          <a:xfrm>
            <a:off x="2815119" y="3349375"/>
            <a:ext cx="1734620" cy="2424701"/>
          </a:xfrm>
          <a:custGeom>
            <a:avLst/>
            <a:gdLst>
              <a:gd name="connsiteX0" fmla="*/ 1654139 w 1734620"/>
              <a:gd name="connsiteY0" fmla="*/ 0 h 2424701"/>
              <a:gd name="connsiteX1" fmla="*/ 1643865 w 1734620"/>
              <a:gd name="connsiteY1" fmla="*/ 585627 h 2424701"/>
              <a:gd name="connsiteX2" fmla="*/ 1109609 w 1734620"/>
              <a:gd name="connsiteY2" fmla="*/ 1191803 h 2424701"/>
              <a:gd name="connsiteX3" fmla="*/ 852755 w 1734620"/>
              <a:gd name="connsiteY3" fmla="*/ 1397286 h 2424701"/>
              <a:gd name="connsiteX4" fmla="*/ 0 w 1734620"/>
              <a:gd name="connsiteY4" fmla="*/ 2424701 h 2424701"/>
              <a:gd name="connsiteX5" fmla="*/ 0 w 1734620"/>
              <a:gd name="connsiteY5" fmla="*/ 2424701 h 2424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4620" h="2424701">
                <a:moveTo>
                  <a:pt x="1654139" y="0"/>
                </a:moveTo>
                <a:cubicBezTo>
                  <a:pt x="1694379" y="193496"/>
                  <a:pt x="1734620" y="386993"/>
                  <a:pt x="1643865" y="585627"/>
                </a:cubicBezTo>
                <a:cubicBezTo>
                  <a:pt x="1553110" y="784261"/>
                  <a:pt x="1241461" y="1056527"/>
                  <a:pt x="1109609" y="1191803"/>
                </a:cubicBezTo>
                <a:cubicBezTo>
                  <a:pt x="977757" y="1327079"/>
                  <a:pt x="1037690" y="1191803"/>
                  <a:pt x="852755" y="1397286"/>
                </a:cubicBezTo>
                <a:cubicBezTo>
                  <a:pt x="667820" y="1602769"/>
                  <a:pt x="0" y="2424701"/>
                  <a:pt x="0" y="2424701"/>
                </a:cubicBezTo>
                <a:lnTo>
                  <a:pt x="0" y="2424701"/>
                </a:lnTo>
              </a:path>
            </a:pathLst>
          </a:cu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60" name="Freeform 59"/>
          <p:cNvSpPr/>
          <p:nvPr/>
        </p:nvSpPr>
        <p:spPr>
          <a:xfrm>
            <a:off x="4191856" y="4304872"/>
            <a:ext cx="1479479" cy="1304818"/>
          </a:xfrm>
          <a:custGeom>
            <a:avLst/>
            <a:gdLst>
              <a:gd name="connsiteX0" fmla="*/ 0 w 1479479"/>
              <a:gd name="connsiteY0" fmla="*/ 0 h 1304818"/>
              <a:gd name="connsiteX1" fmla="*/ 380144 w 1479479"/>
              <a:gd name="connsiteY1" fmla="*/ 626724 h 1304818"/>
              <a:gd name="connsiteX2" fmla="*/ 1479479 w 1479479"/>
              <a:gd name="connsiteY2" fmla="*/ 1304818 h 1304818"/>
            </a:gdLst>
            <a:ahLst/>
            <a:cxnLst>
              <a:cxn ang="0">
                <a:pos x="connsiteX0" y="connsiteY0"/>
              </a:cxn>
              <a:cxn ang="0">
                <a:pos x="connsiteX1" y="connsiteY1"/>
              </a:cxn>
              <a:cxn ang="0">
                <a:pos x="connsiteX2" y="connsiteY2"/>
              </a:cxn>
            </a:cxnLst>
            <a:rect l="l" t="t" r="r" b="b"/>
            <a:pathLst>
              <a:path w="1479479" h="1304818">
                <a:moveTo>
                  <a:pt x="0" y="0"/>
                </a:moveTo>
                <a:cubicBezTo>
                  <a:pt x="66782" y="204627"/>
                  <a:pt x="133564" y="409254"/>
                  <a:pt x="380144" y="626724"/>
                </a:cubicBezTo>
                <a:cubicBezTo>
                  <a:pt x="626724" y="844194"/>
                  <a:pt x="1053101" y="1074506"/>
                  <a:pt x="1479479" y="1304818"/>
                </a:cubicBezTo>
              </a:path>
            </a:pathLst>
          </a:cu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30" name="Slide Number Placeholder 29"/>
          <p:cNvSpPr>
            <a:spLocks noGrp="1"/>
          </p:cNvSpPr>
          <p:nvPr>
            <p:ph type="sldNum" sz="quarter" idx="12"/>
          </p:nvPr>
        </p:nvSpPr>
        <p:spPr/>
        <p:txBody>
          <a:bodyPr/>
          <a:lstStyle/>
          <a:p>
            <a:fld id="{C1534019-FCDB-48C0-A9FF-CB8DFB389AA6}"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Stoje</a:t>
            </a:r>
            <a:r>
              <a:rPr lang="sr-Latn-RS" dirty="0" smtClean="0"/>
              <a:t>ći upiti</a:t>
            </a:r>
            <a:endParaRPr lang="en-GB" dirty="0"/>
          </a:p>
        </p:txBody>
      </p:sp>
      <p:sp>
        <p:nvSpPr>
          <p:cNvPr id="3" name="Content Placeholder 2"/>
          <p:cNvSpPr>
            <a:spLocks noGrp="1"/>
          </p:cNvSpPr>
          <p:nvPr>
            <p:ph idx="1"/>
          </p:nvPr>
        </p:nvSpPr>
        <p:spPr/>
        <p:txBody>
          <a:bodyPr>
            <a:normAutofit fontScale="85000" lnSpcReduction="20000"/>
          </a:bodyPr>
          <a:lstStyle/>
          <a:p>
            <a:r>
              <a:rPr lang="sr-Latn-RS" dirty="0" smtClean="0"/>
              <a:t>Put od pronalaženja informacija do klasifikacije</a:t>
            </a:r>
          </a:p>
          <a:p>
            <a:pPr lvl="1"/>
            <a:r>
              <a:rPr lang="sr-Latn-RS" dirty="0" smtClean="0"/>
              <a:t>Postoji </a:t>
            </a:r>
            <a:r>
              <a:rPr lang="sr-Latn-RS" i="1" dirty="0" smtClean="0"/>
              <a:t>kontinuirana</a:t>
            </a:r>
            <a:r>
              <a:rPr lang="sr-Latn-RS" dirty="0" smtClean="0"/>
              <a:t> informaciona potreba, npr.</a:t>
            </a:r>
          </a:p>
          <a:p>
            <a:pPr lvl="2"/>
            <a:r>
              <a:rPr lang="sr-Latn-RS" dirty="0" smtClean="0"/>
              <a:t> </a:t>
            </a:r>
            <a:r>
              <a:rPr lang="sr-Latn-RS" dirty="0" smtClean="0">
                <a:solidFill>
                  <a:srgbClr val="002060"/>
                </a:solidFill>
              </a:rPr>
              <a:t>Bežične multimedijalne komunikacije</a:t>
            </a:r>
          </a:p>
          <a:p>
            <a:pPr lvl="1"/>
            <a:r>
              <a:rPr lang="sr-Latn-RS" dirty="0" smtClean="0"/>
              <a:t>Potrebno je periodično zadati ovaj upit da bi se pronašle nove informacije vezane za temu – rezultati su novi dokumenti</a:t>
            </a:r>
          </a:p>
          <a:p>
            <a:pPr lvl="1"/>
            <a:r>
              <a:rPr lang="sr-Latn-RS" dirty="0" smtClean="0"/>
              <a:t>Inverzni pristup: provjerava se da li je novi dokument relevantan za zadatu temu – problem klasifikacije: relevantan ili nije relevantan</a:t>
            </a:r>
          </a:p>
          <a:p>
            <a:r>
              <a:rPr lang="sr-Latn-RS" dirty="0" smtClean="0"/>
              <a:t>Ovakvi upiti se nazivaju </a:t>
            </a:r>
            <a:r>
              <a:rPr lang="sr-Latn-RS" dirty="0" smtClean="0">
                <a:solidFill>
                  <a:srgbClr val="002060"/>
                </a:solidFill>
              </a:rPr>
              <a:t>stojeći upiti</a:t>
            </a:r>
          </a:p>
          <a:p>
            <a:r>
              <a:rPr lang="sr-Latn-RS" dirty="0" smtClean="0"/>
              <a:t>Primjer: Google Alerts</a:t>
            </a:r>
          </a:p>
          <a:p>
            <a:r>
              <a:rPr lang="sr-Latn-RS" dirty="0" smtClean="0"/>
              <a:t>Ručno formiran klasifikator tekstualnih dokumenata</a:t>
            </a:r>
          </a:p>
          <a:p>
            <a:pPr lvl="1"/>
            <a:endParaRPr lang="en-GB"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NN klasifikator</a:t>
            </a:r>
            <a:endParaRPr lang="en-US" dirty="0"/>
          </a:p>
        </p:txBody>
      </p:sp>
      <p:sp>
        <p:nvSpPr>
          <p:cNvPr id="3" name="Content Placeholder 2"/>
          <p:cNvSpPr>
            <a:spLocks noGrp="1"/>
          </p:cNvSpPr>
          <p:nvPr>
            <p:ph idx="1"/>
          </p:nvPr>
        </p:nvSpPr>
        <p:spPr>
          <a:xfrm>
            <a:off x="457200" y="1357298"/>
            <a:ext cx="8229600" cy="1857388"/>
          </a:xfrm>
        </p:spPr>
        <p:txBody>
          <a:bodyPr>
            <a:noAutofit/>
          </a:bodyPr>
          <a:lstStyle/>
          <a:p>
            <a:r>
              <a:rPr lang="sr-Latn-BA" sz="2000" dirty="0" smtClean="0"/>
              <a:t>Klasifikator na principu najbližeg susjeda (Nearest Neighbor – NN)</a:t>
            </a:r>
          </a:p>
          <a:p>
            <a:r>
              <a:rPr lang="sr-Latn-BA" sz="2000" dirty="0" smtClean="0"/>
              <a:t>Testni uzorak se svrstava u klasu kojoj pripada najsličniji primjer iz trening skupa (označeni primjer)</a:t>
            </a:r>
          </a:p>
          <a:p>
            <a:r>
              <a:rPr lang="sr-Latn-BA" sz="2000" dirty="0" smtClean="0"/>
              <a:t>Sličnost primjera se ocjenjuje nekom mjerom udaljenosti/sličnosti u vektorskom prostoru</a:t>
            </a:r>
          </a:p>
        </p:txBody>
      </p:sp>
      <p:sp>
        <p:nvSpPr>
          <p:cNvPr id="58" name="Oval 57"/>
          <p:cNvSpPr/>
          <p:nvPr/>
        </p:nvSpPr>
        <p:spPr>
          <a:xfrm>
            <a:off x="2786050"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286116" y="392906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214678"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857620" y="385762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286116" y="350043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928926" y="400050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714612"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500062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p:nvSpPr>
        <p:spPr>
          <a:xfrm>
            <a:off x="514350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4714876" y="428625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535781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550069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535781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929190" y="464344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5357818" y="457200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Isosceles Triangle 72"/>
          <p:cNvSpPr/>
          <p:nvPr/>
        </p:nvSpPr>
        <p:spPr>
          <a:xfrm>
            <a:off x="3857620" y="53456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Isosceles Triangle 73"/>
          <p:cNvSpPr/>
          <p:nvPr/>
        </p:nvSpPr>
        <p:spPr>
          <a:xfrm>
            <a:off x="4000496" y="498849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Isosceles Triangle 74"/>
          <p:cNvSpPr/>
          <p:nvPr/>
        </p:nvSpPr>
        <p:spPr>
          <a:xfrm>
            <a:off x="4162420" y="56504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Isosceles Triangle 75"/>
          <p:cNvSpPr/>
          <p:nvPr/>
        </p:nvSpPr>
        <p:spPr>
          <a:xfrm>
            <a:off x="4286248" y="527424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Isosceles Triangle 76"/>
          <p:cNvSpPr/>
          <p:nvPr/>
        </p:nvSpPr>
        <p:spPr>
          <a:xfrm>
            <a:off x="3643306" y="570287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p:cNvSpPr txBox="1"/>
          <p:nvPr/>
        </p:nvSpPr>
        <p:spPr>
          <a:xfrm>
            <a:off x="1571604" y="3857628"/>
            <a:ext cx="1062150" cy="369332"/>
          </a:xfrm>
          <a:prstGeom prst="rect">
            <a:avLst/>
          </a:prstGeom>
          <a:noFill/>
          <a:ln>
            <a:solidFill>
              <a:schemeClr val="accent1"/>
            </a:solidFill>
          </a:ln>
        </p:spPr>
        <p:txBody>
          <a:bodyPr wrap="none" rtlCol="0">
            <a:spAutoFit/>
          </a:bodyPr>
          <a:lstStyle/>
          <a:p>
            <a:r>
              <a:rPr lang="sr-Latn-BA" dirty="0" smtClean="0"/>
              <a:t>Komedija</a:t>
            </a:r>
            <a:endParaRPr lang="en-US" dirty="0"/>
          </a:p>
        </p:txBody>
      </p:sp>
      <p:sp>
        <p:nvSpPr>
          <p:cNvPr id="79" name="TextBox 78"/>
          <p:cNvSpPr txBox="1"/>
          <p:nvPr/>
        </p:nvSpPr>
        <p:spPr>
          <a:xfrm>
            <a:off x="5857884" y="4071942"/>
            <a:ext cx="808298" cy="369332"/>
          </a:xfrm>
          <a:prstGeom prst="rect">
            <a:avLst/>
          </a:prstGeom>
          <a:noFill/>
          <a:ln>
            <a:solidFill>
              <a:schemeClr val="accent1"/>
            </a:solidFill>
          </a:ln>
        </p:spPr>
        <p:txBody>
          <a:bodyPr wrap="none" rtlCol="0">
            <a:spAutoFit/>
          </a:bodyPr>
          <a:lstStyle/>
          <a:p>
            <a:r>
              <a:rPr lang="sr-Latn-BA" dirty="0" smtClean="0"/>
              <a:t>Drama</a:t>
            </a:r>
            <a:endParaRPr lang="en-US" dirty="0"/>
          </a:p>
        </p:txBody>
      </p:sp>
      <p:sp>
        <p:nvSpPr>
          <p:cNvPr id="80" name="TextBox 79"/>
          <p:cNvSpPr txBox="1"/>
          <p:nvPr/>
        </p:nvSpPr>
        <p:spPr>
          <a:xfrm>
            <a:off x="3714744" y="5988626"/>
            <a:ext cx="732316" cy="369332"/>
          </a:xfrm>
          <a:prstGeom prst="rect">
            <a:avLst/>
          </a:prstGeom>
          <a:noFill/>
          <a:ln>
            <a:solidFill>
              <a:schemeClr val="accent1"/>
            </a:solidFill>
          </a:ln>
        </p:spPr>
        <p:txBody>
          <a:bodyPr wrap="none" rtlCol="0">
            <a:spAutoFit/>
          </a:bodyPr>
          <a:lstStyle/>
          <a:p>
            <a:r>
              <a:rPr lang="sr-Latn-BA" dirty="0" smtClean="0"/>
              <a:t>Akcija</a:t>
            </a:r>
            <a:endParaRPr lang="en-US" dirty="0"/>
          </a:p>
        </p:txBody>
      </p:sp>
      <p:sp>
        <p:nvSpPr>
          <p:cNvPr id="81" name="5-Point Star 80"/>
          <p:cNvSpPr/>
          <p:nvPr/>
        </p:nvSpPr>
        <p:spPr>
          <a:xfrm>
            <a:off x="3500430" y="4143380"/>
            <a:ext cx="214314" cy="214314"/>
          </a:xfrm>
          <a:prstGeom prst="star5">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cxnSp>
        <p:nvCxnSpPr>
          <p:cNvPr id="83" name="Straight Arrow Connector 82"/>
          <p:cNvCxnSpPr>
            <a:stCxn id="81" idx="1"/>
            <a:endCxn id="59" idx="4"/>
          </p:cNvCxnSpPr>
          <p:nvPr/>
        </p:nvCxnSpPr>
        <p:spPr>
          <a:xfrm rot="10800000">
            <a:off x="3357554" y="4071942"/>
            <a:ext cx="142876" cy="15329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Slide Number Placeholder 28"/>
          <p:cNvSpPr>
            <a:spLocks noGrp="1"/>
          </p:cNvSpPr>
          <p:nvPr>
            <p:ph type="sldNum" sz="quarter" idx="12"/>
          </p:nvPr>
        </p:nvSpPr>
        <p:spPr/>
        <p:txBody>
          <a:bodyPr/>
          <a:lstStyle/>
          <a:p>
            <a:fld id="{C1534019-FCDB-48C0-A9FF-CB8DFB389AA6}"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i="1" dirty="0" smtClean="0"/>
              <a:t>k</a:t>
            </a:r>
            <a:r>
              <a:rPr lang="sr-Latn-BA" dirty="0" smtClean="0"/>
              <a:t>NN klasifikator</a:t>
            </a:r>
            <a:endParaRPr lang="en-US" i="1" dirty="0"/>
          </a:p>
        </p:txBody>
      </p:sp>
      <p:sp>
        <p:nvSpPr>
          <p:cNvPr id="3" name="Content Placeholder 2"/>
          <p:cNvSpPr>
            <a:spLocks noGrp="1"/>
          </p:cNvSpPr>
          <p:nvPr>
            <p:ph idx="1"/>
          </p:nvPr>
        </p:nvSpPr>
        <p:spPr>
          <a:xfrm>
            <a:off x="457200" y="1357298"/>
            <a:ext cx="8229600" cy="1857388"/>
          </a:xfrm>
        </p:spPr>
        <p:txBody>
          <a:bodyPr>
            <a:normAutofit lnSpcReduction="10000"/>
          </a:bodyPr>
          <a:lstStyle/>
          <a:p>
            <a:r>
              <a:rPr lang="sr-Latn-BA" sz="2800" dirty="0" smtClean="0"/>
              <a:t>Klasifikator na principu </a:t>
            </a:r>
            <a:r>
              <a:rPr lang="sr-Latn-BA" sz="2800" i="1" dirty="0" smtClean="0"/>
              <a:t>k</a:t>
            </a:r>
            <a:r>
              <a:rPr lang="sr-Latn-BA" sz="2800" dirty="0" smtClean="0"/>
              <a:t> najbližih susjeda (</a:t>
            </a:r>
            <a:r>
              <a:rPr lang="sr-Latn-BA" sz="2800" i="1" dirty="0" smtClean="0"/>
              <a:t>k</a:t>
            </a:r>
            <a:r>
              <a:rPr lang="sr-Latn-BA" sz="2800" dirty="0" smtClean="0"/>
              <a:t>-Nearest Neighbor – </a:t>
            </a:r>
            <a:r>
              <a:rPr lang="sr-Latn-BA" sz="2800" i="1" dirty="0" smtClean="0"/>
              <a:t>k</a:t>
            </a:r>
            <a:r>
              <a:rPr lang="sr-Latn-BA" sz="2800" dirty="0" smtClean="0"/>
              <a:t>NN)</a:t>
            </a:r>
          </a:p>
          <a:p>
            <a:r>
              <a:rPr lang="sr-Latn-BA" sz="2800" dirty="0" smtClean="0"/>
              <a:t>Testni uzorak se svrstava u klasu kojoj pripada većina od </a:t>
            </a:r>
            <a:r>
              <a:rPr lang="sr-Latn-BA" sz="2800" i="1" dirty="0" smtClean="0"/>
              <a:t>k</a:t>
            </a:r>
            <a:r>
              <a:rPr lang="sr-Latn-BA" sz="2800" dirty="0" smtClean="0"/>
              <a:t> najbližih susjeda</a:t>
            </a:r>
          </a:p>
        </p:txBody>
      </p:sp>
      <p:sp>
        <p:nvSpPr>
          <p:cNvPr id="60" name="Oval 59"/>
          <p:cNvSpPr/>
          <p:nvPr/>
        </p:nvSpPr>
        <p:spPr>
          <a:xfrm>
            <a:off x="2786050"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286116" y="392906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214678"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857620" y="385762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286116" y="350043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928926" y="400050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714612"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500062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514350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4714876" y="428625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5357818" y="378619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5500694" y="414338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535781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4929190" y="464344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5357818" y="457200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Isosceles Triangle 74"/>
          <p:cNvSpPr/>
          <p:nvPr/>
        </p:nvSpPr>
        <p:spPr>
          <a:xfrm>
            <a:off x="3857620" y="53456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Isosceles Triangle 75"/>
          <p:cNvSpPr/>
          <p:nvPr/>
        </p:nvSpPr>
        <p:spPr>
          <a:xfrm>
            <a:off x="4000496" y="498849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Isosceles Triangle 76"/>
          <p:cNvSpPr/>
          <p:nvPr/>
        </p:nvSpPr>
        <p:spPr>
          <a:xfrm>
            <a:off x="4162420" y="565048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Isosceles Triangle 77"/>
          <p:cNvSpPr/>
          <p:nvPr/>
        </p:nvSpPr>
        <p:spPr>
          <a:xfrm>
            <a:off x="4286248" y="527424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Isosceles Triangle 78"/>
          <p:cNvSpPr/>
          <p:nvPr/>
        </p:nvSpPr>
        <p:spPr>
          <a:xfrm>
            <a:off x="3643306" y="5702874"/>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79"/>
          <p:cNvSpPr txBox="1"/>
          <p:nvPr/>
        </p:nvSpPr>
        <p:spPr>
          <a:xfrm>
            <a:off x="1571604" y="3857628"/>
            <a:ext cx="1062150" cy="369332"/>
          </a:xfrm>
          <a:prstGeom prst="rect">
            <a:avLst/>
          </a:prstGeom>
          <a:noFill/>
          <a:ln>
            <a:solidFill>
              <a:schemeClr val="accent1"/>
            </a:solidFill>
          </a:ln>
        </p:spPr>
        <p:txBody>
          <a:bodyPr wrap="none" rtlCol="0">
            <a:spAutoFit/>
          </a:bodyPr>
          <a:lstStyle/>
          <a:p>
            <a:r>
              <a:rPr lang="sr-Latn-BA" dirty="0" smtClean="0"/>
              <a:t>Komedija</a:t>
            </a:r>
            <a:endParaRPr lang="en-US" dirty="0"/>
          </a:p>
        </p:txBody>
      </p:sp>
      <p:sp>
        <p:nvSpPr>
          <p:cNvPr id="81" name="TextBox 80"/>
          <p:cNvSpPr txBox="1"/>
          <p:nvPr/>
        </p:nvSpPr>
        <p:spPr>
          <a:xfrm>
            <a:off x="5857884" y="4071942"/>
            <a:ext cx="808298" cy="369332"/>
          </a:xfrm>
          <a:prstGeom prst="rect">
            <a:avLst/>
          </a:prstGeom>
          <a:noFill/>
          <a:ln>
            <a:solidFill>
              <a:schemeClr val="accent1"/>
            </a:solidFill>
          </a:ln>
        </p:spPr>
        <p:txBody>
          <a:bodyPr wrap="none" rtlCol="0">
            <a:spAutoFit/>
          </a:bodyPr>
          <a:lstStyle/>
          <a:p>
            <a:r>
              <a:rPr lang="sr-Latn-BA" dirty="0" smtClean="0"/>
              <a:t>Drama</a:t>
            </a:r>
            <a:endParaRPr lang="en-US" dirty="0"/>
          </a:p>
        </p:txBody>
      </p:sp>
      <p:sp>
        <p:nvSpPr>
          <p:cNvPr id="82" name="TextBox 81"/>
          <p:cNvSpPr txBox="1"/>
          <p:nvPr/>
        </p:nvSpPr>
        <p:spPr>
          <a:xfrm>
            <a:off x="3714744" y="5988626"/>
            <a:ext cx="732316" cy="369332"/>
          </a:xfrm>
          <a:prstGeom prst="rect">
            <a:avLst/>
          </a:prstGeom>
          <a:noFill/>
          <a:ln>
            <a:solidFill>
              <a:schemeClr val="accent1"/>
            </a:solidFill>
          </a:ln>
        </p:spPr>
        <p:txBody>
          <a:bodyPr wrap="none" rtlCol="0">
            <a:spAutoFit/>
          </a:bodyPr>
          <a:lstStyle/>
          <a:p>
            <a:r>
              <a:rPr lang="sr-Latn-BA" dirty="0" smtClean="0"/>
              <a:t>Akcija</a:t>
            </a:r>
            <a:endParaRPr lang="en-US" dirty="0"/>
          </a:p>
        </p:txBody>
      </p:sp>
      <p:sp>
        <p:nvSpPr>
          <p:cNvPr id="83" name="5-Point Star 82"/>
          <p:cNvSpPr/>
          <p:nvPr/>
        </p:nvSpPr>
        <p:spPr>
          <a:xfrm>
            <a:off x="3500430" y="4143380"/>
            <a:ext cx="214314" cy="214314"/>
          </a:xfrm>
          <a:prstGeom prst="star5">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cxnSp>
        <p:nvCxnSpPr>
          <p:cNvPr id="85" name="Straight Arrow Connector 84"/>
          <p:cNvCxnSpPr>
            <a:stCxn id="83" idx="1"/>
            <a:endCxn id="61" idx="5"/>
          </p:cNvCxnSpPr>
          <p:nvPr/>
        </p:nvCxnSpPr>
        <p:spPr>
          <a:xfrm rot="10800000">
            <a:off x="3408068" y="4051018"/>
            <a:ext cx="92362" cy="17422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8" name="Straight Arrow Connector 87"/>
          <p:cNvCxnSpPr>
            <a:stCxn id="83" idx="2"/>
            <a:endCxn id="62" idx="6"/>
          </p:cNvCxnSpPr>
          <p:nvPr/>
        </p:nvCxnSpPr>
        <p:spPr>
          <a:xfrm rot="5400000">
            <a:off x="3378019" y="4337228"/>
            <a:ext cx="142877" cy="18380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1" name="Straight Arrow Connector 90"/>
          <p:cNvCxnSpPr>
            <a:stCxn id="83" idx="4"/>
            <a:endCxn id="63" idx="3"/>
          </p:cNvCxnSpPr>
          <p:nvPr/>
        </p:nvCxnSpPr>
        <p:spPr>
          <a:xfrm flipV="1">
            <a:off x="3714744" y="3979580"/>
            <a:ext cx="163800" cy="24566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Slide Number Placeholder 30"/>
          <p:cNvSpPr>
            <a:spLocks noGrp="1"/>
          </p:cNvSpPr>
          <p:nvPr>
            <p:ph type="sldNum" sz="quarter" idx="12"/>
          </p:nvPr>
        </p:nvSpPr>
        <p:spPr/>
        <p:txBody>
          <a:bodyPr/>
          <a:lstStyle/>
          <a:p>
            <a:fld id="{C1534019-FCDB-48C0-A9FF-CB8DFB389AA6}"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i="1" dirty="0" smtClean="0"/>
              <a:t>k</a:t>
            </a:r>
            <a:r>
              <a:rPr lang="sr-Latn-BA" dirty="0" smtClean="0"/>
              <a:t>NN klasifikator</a:t>
            </a:r>
            <a:endParaRPr lang="en-US" i="1" dirty="0"/>
          </a:p>
        </p:txBody>
      </p:sp>
      <p:sp>
        <p:nvSpPr>
          <p:cNvPr id="3" name="Content Placeholder 2"/>
          <p:cNvSpPr>
            <a:spLocks noGrp="1"/>
          </p:cNvSpPr>
          <p:nvPr>
            <p:ph idx="1"/>
          </p:nvPr>
        </p:nvSpPr>
        <p:spPr/>
        <p:txBody>
          <a:bodyPr>
            <a:normAutofit fontScale="92500" lnSpcReduction="20000"/>
          </a:bodyPr>
          <a:lstStyle/>
          <a:p>
            <a:r>
              <a:rPr lang="sr-Latn-BA" dirty="0" smtClean="0"/>
              <a:t>Testni uzorak se svrstava u klasu kojoj pripada većina od </a:t>
            </a:r>
            <a:r>
              <a:rPr lang="sr-Latn-BA" i="1" dirty="0" smtClean="0"/>
              <a:t>k</a:t>
            </a:r>
            <a:r>
              <a:rPr lang="sr-Latn-BA" dirty="0" smtClean="0"/>
              <a:t> najbližih susjeda</a:t>
            </a:r>
          </a:p>
          <a:p>
            <a:r>
              <a:rPr lang="sr-Latn-BA" dirty="0" smtClean="0"/>
              <a:t>Zašto ovo radi?</a:t>
            </a:r>
          </a:p>
          <a:p>
            <a:pPr lvl="1"/>
            <a:r>
              <a:rPr lang="sr-Latn-BA" dirty="0" smtClean="0"/>
              <a:t>Pretpostavljamo da je klasa kojoj pripada testni uzorak ista kao klase uzoraka koji su mu najsličniji</a:t>
            </a:r>
          </a:p>
          <a:p>
            <a:r>
              <a:rPr lang="sr-Latn-BA" i="1" dirty="0" smtClean="0"/>
              <a:t>k </a:t>
            </a:r>
            <a:r>
              <a:rPr lang="sr-Latn-BA" dirty="0" smtClean="0"/>
              <a:t>= 1 daje NN klasifikator</a:t>
            </a:r>
          </a:p>
          <a:p>
            <a:pPr lvl="1"/>
            <a:r>
              <a:rPr lang="sr-Latn-BA" dirty="0" smtClean="0"/>
              <a:t>Nekad daje dobre rezultate</a:t>
            </a:r>
          </a:p>
          <a:p>
            <a:pPr lvl="1"/>
            <a:r>
              <a:rPr lang="sr-Latn-BA" dirty="0" smtClean="0"/>
              <a:t>Nije robustan jer jedan dokument može biti netipičan ili pogrešno klasifikovan</a:t>
            </a:r>
          </a:p>
          <a:p>
            <a:r>
              <a:rPr lang="sr-Latn-BA" i="1" dirty="0" smtClean="0"/>
              <a:t>k</a:t>
            </a:r>
            <a:r>
              <a:rPr lang="sr-Latn-BA" dirty="0" smtClean="0"/>
              <a:t> &gt; 1 je robusnije rješenje jer </a:t>
            </a:r>
            <a:r>
              <a:rPr lang="sr-Latn-BA" i="1" dirty="0" smtClean="0"/>
              <a:t>k</a:t>
            </a:r>
            <a:r>
              <a:rPr lang="sr-Latn-BA" dirty="0" smtClean="0"/>
              <a:t> najbližih susjeda glasa za klasu</a:t>
            </a:r>
            <a:endParaRPr lang="en-US" i="1"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Granica odlučivanja kod NN klasifikatora</a:t>
            </a:r>
            <a:endParaRPr lang="en-US" dirty="0"/>
          </a:p>
        </p:txBody>
      </p:sp>
      <p:pic>
        <p:nvPicPr>
          <p:cNvPr id="1026" name="Picture 2"/>
          <p:cNvPicPr>
            <a:picLocks noChangeAspect="1" noChangeArrowheads="1"/>
          </p:cNvPicPr>
          <p:nvPr/>
        </p:nvPicPr>
        <p:blipFill>
          <a:blip r:embed="rId3"/>
          <a:srcRect/>
          <a:stretch>
            <a:fillRect/>
          </a:stretch>
        </p:blipFill>
        <p:spPr bwMode="auto">
          <a:xfrm>
            <a:off x="1081088" y="976313"/>
            <a:ext cx="6981825" cy="4905375"/>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C1534019-FCDB-48C0-A9FF-CB8DFB389AA6}"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Bejsov (Bayes) klasifikator</a:t>
            </a:r>
            <a:endParaRPr lang="en-US" dirty="0"/>
          </a:p>
        </p:txBody>
      </p:sp>
      <p:sp>
        <p:nvSpPr>
          <p:cNvPr id="3" name="Content Placeholder 2"/>
          <p:cNvSpPr>
            <a:spLocks noGrp="1"/>
          </p:cNvSpPr>
          <p:nvPr>
            <p:ph idx="1"/>
          </p:nvPr>
        </p:nvSpPr>
        <p:spPr/>
        <p:txBody>
          <a:bodyPr/>
          <a:lstStyle/>
          <a:p>
            <a:r>
              <a:rPr lang="sr-Latn-BA" dirty="0" smtClean="0"/>
              <a:t>Potrebno je klasifikovati dokument </a:t>
            </a:r>
            <a:r>
              <a:rPr lang="sr-Latn-BA" i="1" dirty="0" smtClean="0"/>
              <a:t>d</a:t>
            </a:r>
            <a:r>
              <a:rPr lang="sr-Latn-BA" dirty="0" smtClean="0"/>
              <a:t> u jednu od klasa iz skupa </a:t>
            </a:r>
            <a:r>
              <a:rPr lang="en-US" i="1" dirty="0" smtClean="0"/>
              <a:t>C = {c</a:t>
            </a:r>
            <a:r>
              <a:rPr lang="en-US" i="1" baseline="-25000" dirty="0" smtClean="0"/>
              <a:t>1</a:t>
            </a:r>
            <a:r>
              <a:rPr lang="en-US" i="1" dirty="0" smtClean="0"/>
              <a:t>, c</a:t>
            </a:r>
            <a:r>
              <a:rPr lang="en-US" i="1" baseline="-25000" dirty="0" smtClean="0"/>
              <a:t>2</a:t>
            </a:r>
            <a:r>
              <a:rPr lang="en-US" i="1" dirty="0" smtClean="0"/>
              <a:t>,…, </a:t>
            </a:r>
            <a:r>
              <a:rPr lang="en-US" i="1" dirty="0" err="1" smtClean="0"/>
              <a:t>c</a:t>
            </a:r>
            <a:r>
              <a:rPr lang="en-US" i="1" baseline="-25000" dirty="0" err="1" smtClean="0"/>
              <a:t>J</a:t>
            </a:r>
            <a:r>
              <a:rPr lang="en-US" i="1" dirty="0" smtClean="0"/>
              <a:t>}</a:t>
            </a:r>
            <a:endParaRPr lang="sr-Latn-BA" i="1" dirty="0" smtClean="0"/>
          </a:p>
          <a:p>
            <a:r>
              <a:rPr lang="sr-Latn-BA" dirty="0" smtClean="0"/>
              <a:t>Maksimalna a posteriori (MAP) klasifikacija svrstava uzorak u klasu kojoj odgovara maksimalna a posteriori vjerovatnoća da dokument </a:t>
            </a:r>
            <a:r>
              <a:rPr lang="sr-Latn-BA" i="1" dirty="0" smtClean="0"/>
              <a:t>d</a:t>
            </a:r>
            <a:r>
              <a:rPr lang="sr-Latn-BA" dirty="0" smtClean="0"/>
              <a:t> pripada klasi </a:t>
            </a:r>
            <a:r>
              <a:rPr lang="sr-Latn-BA" i="1" dirty="0" smtClean="0"/>
              <a:t>c</a:t>
            </a:r>
            <a:endParaRPr lang="sr-Latn-BA" dirty="0" smtClean="0"/>
          </a:p>
        </p:txBody>
      </p:sp>
      <p:graphicFrame>
        <p:nvGraphicFramePr>
          <p:cNvPr id="4" name="Object 3"/>
          <p:cNvGraphicFramePr>
            <a:graphicFrameLocks noChangeAspect="1"/>
          </p:cNvGraphicFramePr>
          <p:nvPr/>
        </p:nvGraphicFramePr>
        <p:xfrm>
          <a:off x="2880783" y="4929198"/>
          <a:ext cx="3382434" cy="785818"/>
        </p:xfrm>
        <a:graphic>
          <a:graphicData uri="http://schemas.openxmlformats.org/presentationml/2006/ole">
            <p:oleObj spid="_x0000_s50177" name="Equation" r:id="rId3" imgW="1257120" imgH="291960" progId="Equation.DSMT4">
              <p:embed/>
            </p:oleObj>
          </a:graphicData>
        </a:graphic>
      </p:graphicFrame>
      <p:sp>
        <p:nvSpPr>
          <p:cNvPr id="5" name="Slide Number Placeholder 4"/>
          <p:cNvSpPr>
            <a:spLocks noGrp="1"/>
          </p:cNvSpPr>
          <p:nvPr>
            <p:ph type="sldNum" sz="quarter" idx="12"/>
          </p:nvPr>
        </p:nvSpPr>
        <p:spPr/>
        <p:txBody>
          <a:bodyPr/>
          <a:lstStyle/>
          <a:p>
            <a:fld id="{C1534019-FCDB-48C0-A9FF-CB8DFB389AA6}"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Bejsov teorem</a:t>
            </a:r>
            <a:endParaRPr lang="en-US" dirty="0"/>
          </a:p>
        </p:txBody>
      </p:sp>
      <p:sp>
        <p:nvSpPr>
          <p:cNvPr id="3" name="Content Placeholder 2"/>
          <p:cNvSpPr>
            <a:spLocks noGrp="1"/>
          </p:cNvSpPr>
          <p:nvPr>
            <p:ph idx="1"/>
          </p:nvPr>
        </p:nvSpPr>
        <p:spPr>
          <a:xfrm>
            <a:off x="457200" y="2643182"/>
            <a:ext cx="8229600" cy="3482981"/>
          </a:xfrm>
        </p:spPr>
        <p:txBody>
          <a:bodyPr/>
          <a:lstStyle/>
          <a:p>
            <a:r>
              <a:rPr lang="sr-Latn-BA" i="1" dirty="0" smtClean="0"/>
              <a:t>P</a:t>
            </a:r>
            <a:r>
              <a:rPr lang="sr-Latn-BA" dirty="0" smtClean="0"/>
              <a:t>(c) je a priori vjerovatnoća da dokument pripada klasi </a:t>
            </a:r>
            <a:r>
              <a:rPr lang="sr-Latn-BA" i="1" dirty="0" smtClean="0"/>
              <a:t>c</a:t>
            </a:r>
            <a:endParaRPr lang="sr-Latn-BA" dirty="0" smtClean="0"/>
          </a:p>
          <a:p>
            <a:r>
              <a:rPr lang="sr-Latn-BA" i="1" dirty="0" smtClean="0"/>
              <a:t>P</a:t>
            </a:r>
            <a:r>
              <a:rPr lang="sr-Latn-BA" dirty="0" smtClean="0"/>
              <a:t>(</a:t>
            </a:r>
            <a:r>
              <a:rPr lang="sr-Latn-BA" i="1" dirty="0" smtClean="0"/>
              <a:t>d</a:t>
            </a:r>
            <a:r>
              <a:rPr lang="sr-Latn-BA" dirty="0" smtClean="0"/>
              <a:t>|</a:t>
            </a:r>
            <a:r>
              <a:rPr lang="sr-Latn-BA" i="1" dirty="0" smtClean="0"/>
              <a:t>c</a:t>
            </a:r>
            <a:r>
              <a:rPr lang="sr-Latn-BA" dirty="0" smtClean="0"/>
              <a:t>) je vjerovatnoća da je za datu klasu </a:t>
            </a:r>
            <a:r>
              <a:rPr lang="sr-Latn-BA" i="1" dirty="0" smtClean="0"/>
              <a:t>c</a:t>
            </a:r>
            <a:r>
              <a:rPr lang="sr-Latn-BA" dirty="0" smtClean="0"/>
              <a:t> izabran dokument </a:t>
            </a:r>
            <a:r>
              <a:rPr lang="sr-Latn-BA" i="1" dirty="0" smtClean="0"/>
              <a:t>d</a:t>
            </a:r>
            <a:endParaRPr lang="sr-Latn-BA" dirty="0" smtClean="0"/>
          </a:p>
          <a:p>
            <a:r>
              <a:rPr lang="sr-Latn-BA" i="1" dirty="0" smtClean="0"/>
              <a:t>P</a:t>
            </a:r>
            <a:r>
              <a:rPr lang="sr-Latn-BA" dirty="0" smtClean="0"/>
              <a:t>(</a:t>
            </a:r>
            <a:r>
              <a:rPr lang="sr-Latn-BA" i="1" dirty="0" smtClean="0"/>
              <a:t>d</a:t>
            </a:r>
            <a:r>
              <a:rPr lang="sr-Latn-BA" dirty="0" smtClean="0"/>
              <a:t>) je vjerovatnoća dokumenta </a:t>
            </a:r>
            <a:r>
              <a:rPr lang="sr-Latn-BA" i="1" dirty="0" smtClean="0"/>
              <a:t>d </a:t>
            </a:r>
            <a:r>
              <a:rPr lang="sr-Latn-BA" dirty="0" smtClean="0"/>
              <a:t>(ne zavisi od klase </a:t>
            </a:r>
            <a:r>
              <a:rPr lang="sr-Latn-BA" i="1" dirty="0" smtClean="0"/>
              <a:t>c</a:t>
            </a:r>
            <a:r>
              <a:rPr lang="sr-Latn-BA" dirty="0" smtClean="0"/>
              <a:t>)</a:t>
            </a:r>
            <a:endParaRPr lang="en-US" i="1" dirty="0"/>
          </a:p>
        </p:txBody>
      </p:sp>
      <p:graphicFrame>
        <p:nvGraphicFramePr>
          <p:cNvPr id="4" name="Object 3"/>
          <p:cNvGraphicFramePr>
            <a:graphicFrameLocks noChangeAspect="1"/>
          </p:cNvGraphicFramePr>
          <p:nvPr/>
        </p:nvGraphicFramePr>
        <p:xfrm>
          <a:off x="2733920" y="1428736"/>
          <a:ext cx="3676160" cy="1143008"/>
        </p:xfrm>
        <a:graphic>
          <a:graphicData uri="http://schemas.openxmlformats.org/presentationml/2006/ole">
            <p:oleObj spid="_x0000_s51202" name="Equation" r:id="rId3" imgW="1511280" imgH="469800" progId="Equation.DSMT4">
              <p:embed/>
            </p:oleObj>
          </a:graphicData>
        </a:graphic>
      </p:graphicFrame>
      <p:sp>
        <p:nvSpPr>
          <p:cNvPr id="5" name="Slide Number Placeholder 4"/>
          <p:cNvSpPr>
            <a:spLocks noGrp="1"/>
          </p:cNvSpPr>
          <p:nvPr>
            <p:ph type="sldNum" sz="quarter" idx="12"/>
          </p:nvPr>
        </p:nvSpPr>
        <p:spPr/>
        <p:txBody>
          <a:bodyPr/>
          <a:lstStyle/>
          <a:p>
            <a:fld id="{C1534019-FCDB-48C0-A9FF-CB8DFB389AA6}"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MAP klasifikator</a:t>
            </a:r>
            <a:endParaRPr lang="en-US" dirty="0"/>
          </a:p>
        </p:txBody>
      </p:sp>
      <p:sp>
        <p:nvSpPr>
          <p:cNvPr id="3" name="Content Placeholder 2"/>
          <p:cNvSpPr>
            <a:spLocks noGrp="1"/>
          </p:cNvSpPr>
          <p:nvPr>
            <p:ph idx="1"/>
          </p:nvPr>
        </p:nvSpPr>
        <p:spPr>
          <a:xfrm>
            <a:off x="457200" y="4357694"/>
            <a:ext cx="8229600" cy="1768469"/>
          </a:xfrm>
        </p:spPr>
        <p:txBody>
          <a:bodyPr/>
          <a:lstStyle/>
          <a:p>
            <a:r>
              <a:rPr lang="sr-Latn-BA" dirty="0" smtClean="0"/>
              <a:t>Potrebno je na osnovu trening skupa estimirati vjerovatnoće </a:t>
            </a:r>
            <a:r>
              <a:rPr lang="sr-Latn-BA" i="1" dirty="0" smtClean="0"/>
              <a:t>P</a:t>
            </a:r>
            <a:r>
              <a:rPr lang="sr-Latn-BA" dirty="0" smtClean="0"/>
              <a:t>(</a:t>
            </a:r>
            <a:r>
              <a:rPr lang="sr-Latn-BA" i="1" dirty="0" smtClean="0"/>
              <a:t>c</a:t>
            </a:r>
            <a:r>
              <a:rPr lang="sr-Latn-BA" dirty="0" smtClean="0"/>
              <a:t>) i </a:t>
            </a:r>
            <a:r>
              <a:rPr lang="sr-Latn-BA" i="1" dirty="0" smtClean="0"/>
              <a:t>P</a:t>
            </a:r>
            <a:r>
              <a:rPr lang="sr-Latn-BA" dirty="0" smtClean="0"/>
              <a:t>(</a:t>
            </a:r>
            <a:r>
              <a:rPr lang="sr-Latn-BA" i="1" dirty="0" smtClean="0"/>
              <a:t>d</a:t>
            </a:r>
            <a:r>
              <a:rPr lang="sr-Latn-BA" dirty="0" smtClean="0"/>
              <a:t>|</a:t>
            </a:r>
            <a:r>
              <a:rPr lang="sr-Latn-BA" i="1" dirty="0" smtClean="0"/>
              <a:t>c</a:t>
            </a:r>
            <a:r>
              <a:rPr lang="sr-Latn-BA" dirty="0" smtClean="0"/>
              <a:t>)</a:t>
            </a:r>
            <a:endParaRPr lang="en-US" dirty="0"/>
          </a:p>
        </p:txBody>
      </p:sp>
      <p:graphicFrame>
        <p:nvGraphicFramePr>
          <p:cNvPr id="52226" name="Object 2"/>
          <p:cNvGraphicFramePr>
            <a:graphicFrameLocks noChangeAspect="1"/>
          </p:cNvGraphicFramePr>
          <p:nvPr/>
        </p:nvGraphicFramePr>
        <p:xfrm>
          <a:off x="2248694" y="1357298"/>
          <a:ext cx="4646613" cy="2836862"/>
        </p:xfrm>
        <a:graphic>
          <a:graphicData uri="http://schemas.openxmlformats.org/presentationml/2006/ole">
            <p:oleObj spid="_x0000_s52226" name="Equation" r:id="rId3" imgW="1726920" imgH="1054080" progId="Equation.DSMT4">
              <p:embed/>
            </p:oleObj>
          </a:graphicData>
        </a:graphic>
      </p:graphicFrame>
      <p:sp>
        <p:nvSpPr>
          <p:cNvPr id="5" name="Slide Number Placeholder 4"/>
          <p:cNvSpPr>
            <a:spLocks noGrp="1"/>
          </p:cNvSpPr>
          <p:nvPr>
            <p:ph type="sldNum" sz="quarter" idx="12"/>
          </p:nvPr>
        </p:nvSpPr>
        <p:spPr/>
        <p:txBody>
          <a:bodyPr/>
          <a:lstStyle/>
          <a:p>
            <a:fld id="{C1534019-FCDB-48C0-A9FF-CB8DFB389AA6}"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Pretpostavka nezavisnosti</a:t>
            </a:r>
            <a:br>
              <a:rPr lang="sr-Latn-BA" dirty="0" smtClean="0"/>
            </a:br>
            <a:r>
              <a:rPr lang="sr-Latn-BA" dirty="0" smtClean="0"/>
              <a:t>Naivni Bejsov klasifikator</a:t>
            </a:r>
            <a:endParaRPr lang="en-US" dirty="0"/>
          </a:p>
        </p:txBody>
      </p:sp>
      <p:sp>
        <p:nvSpPr>
          <p:cNvPr id="3" name="Content Placeholder 2"/>
          <p:cNvSpPr>
            <a:spLocks noGrp="1"/>
          </p:cNvSpPr>
          <p:nvPr>
            <p:ph idx="1"/>
          </p:nvPr>
        </p:nvSpPr>
        <p:spPr>
          <a:xfrm>
            <a:off x="457200" y="1571612"/>
            <a:ext cx="8229600" cy="4554551"/>
          </a:xfrm>
        </p:spPr>
        <p:txBody>
          <a:bodyPr>
            <a:normAutofit fontScale="85000" lnSpcReduction="20000"/>
          </a:bodyPr>
          <a:lstStyle/>
          <a:p>
            <a:r>
              <a:rPr lang="sr-Latn-BA" dirty="0" smtClean="0"/>
              <a:t>Dokument </a:t>
            </a:r>
            <a:r>
              <a:rPr lang="sr-Latn-BA" i="1" dirty="0" smtClean="0"/>
              <a:t>d</a:t>
            </a:r>
            <a:r>
              <a:rPr lang="sr-Latn-BA" dirty="0" smtClean="0"/>
              <a:t> čini sekvenca termina (</a:t>
            </a:r>
            <a:r>
              <a:rPr lang="sr-Latn-BA" i="1" dirty="0" smtClean="0"/>
              <a:t>t</a:t>
            </a:r>
            <a:r>
              <a:rPr lang="sr-Latn-BA" baseline="-25000" dirty="0" smtClean="0"/>
              <a:t>1</a:t>
            </a:r>
            <a:r>
              <a:rPr lang="sr-Latn-BA" dirty="0" smtClean="0"/>
              <a:t>,</a:t>
            </a:r>
            <a:r>
              <a:rPr lang="sr-Latn-BA" i="1" dirty="0" smtClean="0"/>
              <a:t>t</a:t>
            </a:r>
            <a:r>
              <a:rPr lang="sr-Latn-BA" baseline="-25000" dirty="0" smtClean="0"/>
              <a:t>2</a:t>
            </a:r>
            <a:r>
              <a:rPr lang="sr-Latn-BA" dirty="0" smtClean="0"/>
              <a:t>,...,</a:t>
            </a:r>
            <a:r>
              <a:rPr lang="sr-Latn-BA" i="1" dirty="0" smtClean="0"/>
              <a:t>t</a:t>
            </a:r>
            <a:r>
              <a:rPr lang="sr-Latn-BA" i="1" baseline="-25000" dirty="0" smtClean="0"/>
              <a:t>nd</a:t>
            </a:r>
            <a:r>
              <a:rPr lang="sr-Latn-BA" dirty="0" smtClean="0"/>
              <a:t>)</a:t>
            </a:r>
          </a:p>
          <a:p>
            <a:pPr lvl="1">
              <a:buNone/>
            </a:pPr>
            <a:r>
              <a:rPr lang="sr-Latn-BA" sz="3200" i="1" dirty="0" smtClean="0"/>
              <a:t>P</a:t>
            </a:r>
            <a:r>
              <a:rPr lang="sr-Latn-BA" sz="3200" dirty="0" smtClean="0"/>
              <a:t>(</a:t>
            </a:r>
            <a:r>
              <a:rPr lang="sr-Latn-BA" sz="3200" i="1" dirty="0" smtClean="0"/>
              <a:t>d</a:t>
            </a:r>
            <a:r>
              <a:rPr lang="sr-Latn-BA" sz="3200" dirty="0" smtClean="0"/>
              <a:t>|</a:t>
            </a:r>
            <a:r>
              <a:rPr lang="sr-Latn-BA" sz="3200" i="1" dirty="0" smtClean="0"/>
              <a:t>c</a:t>
            </a:r>
            <a:r>
              <a:rPr lang="sr-Latn-BA" sz="3200" dirty="0" smtClean="0"/>
              <a:t>) = </a:t>
            </a:r>
            <a:r>
              <a:rPr lang="sr-Latn-BA" sz="3200" i="1" dirty="0" smtClean="0"/>
              <a:t>P</a:t>
            </a:r>
            <a:r>
              <a:rPr lang="sr-Latn-BA" sz="3200" dirty="0" smtClean="0"/>
              <a:t>(</a:t>
            </a:r>
            <a:r>
              <a:rPr lang="sr-Latn-BA" sz="3200" i="1" dirty="0" smtClean="0"/>
              <a:t>t</a:t>
            </a:r>
            <a:r>
              <a:rPr lang="sr-Latn-BA" sz="3200" baseline="-25000" dirty="0" smtClean="0"/>
              <a:t>1</a:t>
            </a:r>
            <a:r>
              <a:rPr lang="sr-Latn-BA" sz="3200" dirty="0" smtClean="0"/>
              <a:t>,</a:t>
            </a:r>
            <a:r>
              <a:rPr lang="sr-Latn-BA" sz="3200" i="1" dirty="0" smtClean="0"/>
              <a:t>t</a:t>
            </a:r>
            <a:r>
              <a:rPr lang="sr-Latn-BA" sz="3200" baseline="-25000" dirty="0" smtClean="0"/>
              <a:t>2</a:t>
            </a:r>
            <a:r>
              <a:rPr lang="sr-Latn-BA" sz="3200" dirty="0" smtClean="0"/>
              <a:t>,...,</a:t>
            </a:r>
            <a:r>
              <a:rPr lang="sr-Latn-BA" sz="3200" i="1" dirty="0" smtClean="0"/>
              <a:t>t</a:t>
            </a:r>
            <a:r>
              <a:rPr lang="sr-Latn-BA" sz="3200" i="1" baseline="-25000" dirty="0" smtClean="0"/>
              <a:t>nd</a:t>
            </a:r>
            <a:r>
              <a:rPr lang="sr-Latn-BA" sz="3200" dirty="0" smtClean="0"/>
              <a:t>|</a:t>
            </a:r>
            <a:r>
              <a:rPr lang="sr-Latn-BA" sz="3200" i="1" dirty="0" smtClean="0"/>
              <a:t>c</a:t>
            </a:r>
            <a:r>
              <a:rPr lang="sr-Latn-BA" sz="3200" dirty="0" smtClean="0"/>
              <a:t>)</a:t>
            </a:r>
          </a:p>
          <a:p>
            <a:r>
              <a:rPr lang="sr-Latn-BA" sz="3600" dirty="0" smtClean="0"/>
              <a:t>Teško je estimirati ovu vjerovatnoću zbog velikog broja kombinacija termina</a:t>
            </a:r>
          </a:p>
          <a:p>
            <a:r>
              <a:rPr lang="sr-Latn-BA" sz="3600" dirty="0" smtClean="0"/>
              <a:t>Pretpostavlja se da su termini međusobno nezavisni za datu klasu</a:t>
            </a:r>
          </a:p>
          <a:p>
            <a:r>
              <a:rPr lang="sr-Latn-BA" sz="3600" dirty="0" smtClean="0"/>
              <a:t>Pretpostavlja se da su uslovne vjerovatnoće termina iste nezavisno od pozicije u dokumentu</a:t>
            </a:r>
          </a:p>
          <a:p>
            <a:r>
              <a:rPr lang="sr-Latn-BA" sz="3600" dirty="0" smtClean="0"/>
              <a:t>Ove pretpostavke nisu tačne i zato se klasifikator naziva </a:t>
            </a:r>
            <a:r>
              <a:rPr lang="sr-Latn-BA" sz="3600" i="1" dirty="0" smtClean="0"/>
              <a:t>Naivni</a:t>
            </a:r>
            <a:r>
              <a:rPr lang="sr-Latn-BA" sz="3600" dirty="0" smtClean="0"/>
              <a:t> Bejsov klasifikator</a:t>
            </a:r>
            <a:endParaRPr lang="en-US" sz="3600"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MAP Klasifikator</a:t>
            </a:r>
            <a:endParaRPr lang="en-US" dirty="0"/>
          </a:p>
        </p:txBody>
      </p:sp>
      <p:sp>
        <p:nvSpPr>
          <p:cNvPr id="3" name="Content Placeholder 2"/>
          <p:cNvSpPr>
            <a:spLocks noGrp="1"/>
          </p:cNvSpPr>
          <p:nvPr>
            <p:ph idx="1"/>
          </p:nvPr>
        </p:nvSpPr>
        <p:spPr>
          <a:xfrm>
            <a:off x="457200" y="2374911"/>
            <a:ext cx="8229600" cy="1911345"/>
          </a:xfrm>
        </p:spPr>
        <p:txBody>
          <a:bodyPr/>
          <a:lstStyle/>
          <a:p>
            <a:r>
              <a:rPr lang="sr-Latn-BA" dirty="0" smtClean="0"/>
              <a:t>Da bi se izbjegao underflow zbog množenja vjerovatnoća ova jednačina se implementira tako što se sve vjerovatnoće logaritmuju</a:t>
            </a:r>
            <a:endParaRPr lang="en-US" dirty="0"/>
          </a:p>
        </p:txBody>
      </p:sp>
      <p:graphicFrame>
        <p:nvGraphicFramePr>
          <p:cNvPr id="4" name="Object 3"/>
          <p:cNvGraphicFramePr>
            <a:graphicFrameLocks noChangeAspect="1"/>
          </p:cNvGraphicFramePr>
          <p:nvPr/>
        </p:nvGraphicFramePr>
        <p:xfrm>
          <a:off x="1054294" y="1500174"/>
          <a:ext cx="7035412" cy="857256"/>
        </p:xfrm>
        <a:graphic>
          <a:graphicData uri="http://schemas.openxmlformats.org/presentationml/2006/ole">
            <p:oleObj spid="_x0000_s53250" name="Equation" r:id="rId3" imgW="3022560" imgH="368280" progId="Equation.DSMT4">
              <p:embed/>
            </p:oleObj>
          </a:graphicData>
        </a:graphic>
      </p:graphicFrame>
      <p:graphicFrame>
        <p:nvGraphicFramePr>
          <p:cNvPr id="5" name="Object 4"/>
          <p:cNvGraphicFramePr>
            <a:graphicFrameLocks noChangeAspect="1"/>
          </p:cNvGraphicFramePr>
          <p:nvPr/>
        </p:nvGraphicFramePr>
        <p:xfrm>
          <a:off x="1159669" y="4214818"/>
          <a:ext cx="6824662" cy="1831975"/>
        </p:xfrm>
        <a:graphic>
          <a:graphicData uri="http://schemas.openxmlformats.org/presentationml/2006/ole">
            <p:oleObj spid="_x0000_s53251" name="Equation" r:id="rId4" imgW="2577960" imgH="787320" progId="Equation.DSMT4">
              <p:embed/>
            </p:oleObj>
          </a:graphicData>
        </a:graphic>
      </p:graphicFrame>
      <p:sp>
        <p:nvSpPr>
          <p:cNvPr id="6" name="Slide Number Placeholder 5"/>
          <p:cNvSpPr>
            <a:spLocks noGrp="1"/>
          </p:cNvSpPr>
          <p:nvPr>
            <p:ph type="sldNum" sz="quarter" idx="12"/>
          </p:nvPr>
        </p:nvSpPr>
        <p:spPr/>
        <p:txBody>
          <a:bodyPr/>
          <a:lstStyle/>
          <a:p>
            <a:fld id="{C1534019-FCDB-48C0-A9FF-CB8DFB389AA6}"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dirty="0" smtClean="0"/>
              <a:t>Estimacija vjerovatnoća</a:t>
            </a:r>
            <a:endParaRPr lang="en-US" dirty="0"/>
          </a:p>
        </p:txBody>
      </p:sp>
      <p:sp>
        <p:nvSpPr>
          <p:cNvPr id="3" name="Content Placeholder 2"/>
          <p:cNvSpPr>
            <a:spLocks noGrp="1"/>
          </p:cNvSpPr>
          <p:nvPr>
            <p:ph idx="1"/>
          </p:nvPr>
        </p:nvSpPr>
        <p:spPr>
          <a:xfrm>
            <a:off x="457200" y="1600200"/>
            <a:ext cx="8229600" cy="3757626"/>
          </a:xfrm>
        </p:spPr>
        <p:txBody>
          <a:bodyPr>
            <a:normAutofit/>
          </a:bodyPr>
          <a:lstStyle/>
          <a:p>
            <a:r>
              <a:rPr lang="sr-Latn-BA" dirty="0" smtClean="0"/>
              <a:t>A priori vjerovatnoća klase</a:t>
            </a:r>
          </a:p>
          <a:p>
            <a:endParaRPr lang="sr-Latn-BA" i="1" dirty="0" smtClean="0"/>
          </a:p>
          <a:p>
            <a:endParaRPr lang="sr-Latn-BA" i="1" dirty="0" smtClean="0"/>
          </a:p>
          <a:p>
            <a:r>
              <a:rPr lang="sr-Latn-BA" i="1" dirty="0" smtClean="0"/>
              <a:t>N</a:t>
            </a:r>
            <a:r>
              <a:rPr lang="sr-Latn-BA" i="1" baseline="-25000" dirty="0" smtClean="0"/>
              <a:t>c </a:t>
            </a:r>
            <a:r>
              <a:rPr lang="sr-Latn-BA" dirty="0" smtClean="0"/>
              <a:t>– broj dokumenata u klasi </a:t>
            </a:r>
            <a:r>
              <a:rPr lang="sr-Latn-BA" i="1" dirty="0" smtClean="0"/>
              <a:t>c</a:t>
            </a:r>
          </a:p>
          <a:p>
            <a:r>
              <a:rPr lang="sr-Latn-BA" i="1" dirty="0" smtClean="0"/>
              <a:t>N – </a:t>
            </a:r>
            <a:r>
              <a:rPr lang="sr-Latn-BA" dirty="0" smtClean="0"/>
              <a:t>ukupan broj dokumenata</a:t>
            </a:r>
          </a:p>
        </p:txBody>
      </p:sp>
      <p:graphicFrame>
        <p:nvGraphicFramePr>
          <p:cNvPr id="4" name="Object 3"/>
          <p:cNvGraphicFramePr>
            <a:graphicFrameLocks noChangeAspect="1"/>
          </p:cNvGraphicFramePr>
          <p:nvPr/>
        </p:nvGraphicFramePr>
        <p:xfrm>
          <a:off x="3714744" y="2357430"/>
          <a:ext cx="1714513" cy="966362"/>
        </p:xfrm>
        <a:graphic>
          <a:graphicData uri="http://schemas.openxmlformats.org/presentationml/2006/ole">
            <p:oleObj spid="_x0000_s54274" name="Equation" r:id="rId3" imgW="698400" imgH="393480" progId="Equation.DSMT4">
              <p:embed/>
            </p:oleObj>
          </a:graphicData>
        </a:graphic>
      </p:graphicFrame>
      <p:sp>
        <p:nvSpPr>
          <p:cNvPr id="5" name="Slide Number Placeholder 4"/>
          <p:cNvSpPr>
            <a:spLocks noGrp="1"/>
          </p:cNvSpPr>
          <p:nvPr>
            <p:ph type="sldNum" sz="quarter" idx="12"/>
          </p:nvPr>
        </p:nvSpPr>
        <p:spPr/>
        <p:txBody>
          <a:bodyPr/>
          <a:lstStyle/>
          <a:p>
            <a:fld id="{C1534019-FCDB-48C0-A9FF-CB8DFB389AA6}"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a:grpSpLocks/>
          </p:cNvGrpSpPr>
          <p:nvPr/>
        </p:nvGrpSpPr>
        <p:grpSpPr bwMode="auto">
          <a:xfrm>
            <a:off x="0" y="-141288"/>
            <a:ext cx="3975100" cy="557213"/>
            <a:chOff x="0" y="0"/>
            <a:chExt cx="2504" cy="352"/>
          </a:xfrm>
        </p:grpSpPr>
        <p:sp>
          <p:nvSpPr>
            <p:cNvPr id="11265" name="Rectangle 1"/>
            <p:cNvSpPr>
              <a:spLocks/>
            </p:cNvSpPr>
            <p:nvPr/>
          </p:nvSpPr>
          <p:spPr bwMode="auto">
            <a:xfrm>
              <a:off x="0" y="89"/>
              <a:ext cx="2504" cy="170"/>
            </a:xfrm>
            <a:prstGeom prst="rect">
              <a:avLst/>
            </a:prstGeom>
            <a:solidFill>
              <a:schemeClr val="accent1"/>
            </a:solidFill>
            <a:ln>
              <a:noFill/>
            </a:ln>
            <a:effectLst>
              <a:outerShdw blurRad="38100" dist="25399" dir="5400000" algn="ctr" rotWithShape="0">
                <a:schemeClr val="bg2">
                  <a:alpha val="34998"/>
                </a:schemeClr>
              </a:outerShdw>
            </a:effectLst>
            <a:extLst>
              <a:ext uri="{91240B29-F687-4F45-9708-019B960494DF}">
                <a14:hiddenLine xmlns:a14="http://schemas.microsoft.com/office/drawing/2010/main" xmlns="" w="9525">
                  <a:solidFill>
                    <a:schemeClr val="tx1"/>
                  </a:solidFill>
                  <a:miter lim="800000"/>
                  <a:headEnd/>
                  <a:tailEnd/>
                </a14:hiddenLine>
              </a:ext>
            </a:extLst>
          </p:spPr>
          <p:txBody>
            <a:bodyPr lIns="0" tIns="0" rIns="0" bIns="0"/>
            <a:lstStyle/>
            <a:p>
              <a:endParaRPr lang="en-US"/>
            </a:p>
          </p:txBody>
        </p:sp>
        <p:sp>
          <p:nvSpPr>
            <p:cNvPr id="12300" name="Rectangle 2"/>
            <p:cNvSpPr>
              <a:spLocks/>
            </p:cNvSpPr>
            <p:nvPr/>
          </p:nvSpPr>
          <p:spPr bwMode="auto">
            <a:xfrm>
              <a:off x="0" y="0"/>
              <a:ext cx="2504" cy="352"/>
            </a:xfrm>
            <a:prstGeom prst="rect">
              <a:avLst/>
            </a:prstGeom>
            <a:noFill/>
            <a:ln w="12700">
              <a:noFill/>
              <a:miter lim="800000"/>
              <a:headEnd/>
              <a:tailEnd/>
            </a:ln>
          </p:spPr>
          <p:txBody>
            <a:bodyPr lIns="0" tIns="0" rIns="40639" bIns="0" anchor="ctr"/>
            <a:lstStyle/>
            <a:p>
              <a:pPr marL="39688"/>
              <a:r>
                <a:rPr lang="en-US" sz="1600">
                  <a:solidFill>
                    <a:srgbClr val="FFFFFF"/>
                  </a:solidFill>
                  <a:ea typeface="MS PGothic" pitchFamily="34" charset="-128"/>
                </a:rPr>
                <a:t>Introduction to Information Retrieval</a:t>
              </a:r>
            </a:p>
          </p:txBody>
        </p:sp>
      </p:grpSp>
      <p:grpSp>
        <p:nvGrpSpPr>
          <p:cNvPr id="3" name="Group 6"/>
          <p:cNvGrpSpPr>
            <a:grpSpLocks/>
          </p:cNvGrpSpPr>
          <p:nvPr/>
        </p:nvGrpSpPr>
        <p:grpSpPr bwMode="auto">
          <a:xfrm>
            <a:off x="3733800" y="-26988"/>
            <a:ext cx="3886200" cy="328613"/>
            <a:chOff x="0" y="0"/>
            <a:chExt cx="2448" cy="208"/>
          </a:xfrm>
        </p:grpSpPr>
        <p:sp>
          <p:nvSpPr>
            <p:cNvPr id="11268" name="Rectangle 4"/>
            <p:cNvSpPr>
              <a:spLocks/>
            </p:cNvSpPr>
            <p:nvPr/>
          </p:nvSpPr>
          <p:spPr bwMode="auto">
            <a:xfrm>
              <a:off x="0" y="17"/>
              <a:ext cx="2448" cy="173"/>
            </a:xfrm>
            <a:prstGeom prst="rect">
              <a:avLst/>
            </a:prstGeom>
            <a:solidFill>
              <a:schemeClr val="accent1"/>
            </a:solidFill>
            <a:ln>
              <a:noFill/>
            </a:ln>
            <a:effectLst>
              <a:outerShdw blurRad="38100" dist="25399" dir="5400000" algn="ctr" rotWithShape="0">
                <a:schemeClr val="bg2">
                  <a:alpha val="34998"/>
                </a:schemeClr>
              </a:outerShdw>
            </a:effectLst>
            <a:extLst>
              <a:ext uri="{91240B29-F687-4F45-9708-019B960494DF}">
                <a14:hiddenLine xmlns:a14="http://schemas.microsoft.com/office/drawing/2010/main" xmlns="" w="9525">
                  <a:solidFill>
                    <a:schemeClr val="tx1"/>
                  </a:solidFill>
                  <a:miter lim="800000"/>
                  <a:headEnd/>
                  <a:tailEnd/>
                </a14:hiddenLine>
              </a:ext>
            </a:extLst>
          </p:spPr>
          <p:txBody>
            <a:bodyPr lIns="0" tIns="0" rIns="0" bIns="0"/>
            <a:lstStyle/>
            <a:p>
              <a:endParaRPr lang="en-US"/>
            </a:p>
          </p:txBody>
        </p:sp>
        <p:sp>
          <p:nvSpPr>
            <p:cNvPr id="12298" name="Rectangle 5"/>
            <p:cNvSpPr>
              <a:spLocks/>
            </p:cNvSpPr>
            <p:nvPr/>
          </p:nvSpPr>
          <p:spPr bwMode="auto">
            <a:xfrm>
              <a:off x="0" y="0"/>
              <a:ext cx="2448" cy="208"/>
            </a:xfrm>
            <a:prstGeom prst="rect">
              <a:avLst/>
            </a:prstGeom>
            <a:noFill/>
            <a:ln w="12700">
              <a:noFill/>
              <a:miter lim="800000"/>
              <a:headEnd/>
              <a:tailEnd/>
            </a:ln>
          </p:spPr>
          <p:txBody>
            <a:bodyPr lIns="0" tIns="0" rIns="40639" bIns="0" anchor="ctr"/>
            <a:lstStyle/>
            <a:p>
              <a:pPr marL="39688"/>
              <a:r>
                <a:rPr lang="en-US" sz="1600">
                  <a:solidFill>
                    <a:srgbClr val="FFFFFF"/>
                  </a:solidFill>
                  <a:ea typeface="MS PGothic" pitchFamily="34" charset="-128"/>
                </a:rPr>
                <a:t> </a:t>
              </a:r>
            </a:p>
          </p:txBody>
        </p:sp>
      </p:grpSp>
      <p:grpSp>
        <p:nvGrpSpPr>
          <p:cNvPr id="4" name="Group 9"/>
          <p:cNvGrpSpPr>
            <a:grpSpLocks/>
          </p:cNvGrpSpPr>
          <p:nvPr/>
        </p:nvGrpSpPr>
        <p:grpSpPr bwMode="auto">
          <a:xfrm>
            <a:off x="7620000" y="-26988"/>
            <a:ext cx="1524000" cy="328613"/>
            <a:chOff x="0" y="0"/>
            <a:chExt cx="960" cy="208"/>
          </a:xfrm>
        </p:grpSpPr>
        <p:sp>
          <p:nvSpPr>
            <p:cNvPr id="11271" name="Rectangle 7"/>
            <p:cNvSpPr>
              <a:spLocks/>
            </p:cNvSpPr>
            <p:nvPr/>
          </p:nvSpPr>
          <p:spPr bwMode="auto">
            <a:xfrm>
              <a:off x="0" y="17"/>
              <a:ext cx="960" cy="173"/>
            </a:xfrm>
            <a:prstGeom prst="rect">
              <a:avLst/>
            </a:prstGeom>
            <a:solidFill>
              <a:srgbClr val="139CB7"/>
            </a:solidFill>
            <a:ln>
              <a:noFill/>
            </a:ln>
            <a:effectLst>
              <a:outerShdw blurRad="38100" dist="25399" dir="5400000" algn="ctr" rotWithShape="0">
                <a:schemeClr val="bg2">
                  <a:alpha val="34998"/>
                </a:schemeClr>
              </a:outerShdw>
            </a:effectLst>
            <a:extLst>
              <a:ext uri="{91240B29-F687-4F45-9708-019B960494DF}">
                <a14:hiddenLine xmlns:a14="http://schemas.microsoft.com/office/drawing/2010/main" xmlns="" w="9525">
                  <a:solidFill>
                    <a:schemeClr val="tx1"/>
                  </a:solidFill>
                  <a:miter lim="800000"/>
                  <a:headEnd/>
                  <a:tailEnd/>
                </a14:hiddenLine>
              </a:ext>
            </a:extLst>
          </p:spPr>
          <p:txBody>
            <a:bodyPr lIns="0" tIns="0" rIns="0" bIns="0"/>
            <a:lstStyle/>
            <a:p>
              <a:endParaRPr lang="en-US"/>
            </a:p>
          </p:txBody>
        </p:sp>
        <p:sp>
          <p:nvSpPr>
            <p:cNvPr id="12296" name="Rectangle 8"/>
            <p:cNvSpPr>
              <a:spLocks/>
            </p:cNvSpPr>
            <p:nvPr/>
          </p:nvSpPr>
          <p:spPr bwMode="auto">
            <a:xfrm>
              <a:off x="0" y="0"/>
              <a:ext cx="960" cy="208"/>
            </a:xfrm>
            <a:prstGeom prst="rect">
              <a:avLst/>
            </a:prstGeom>
            <a:noFill/>
            <a:ln w="12700">
              <a:noFill/>
              <a:miter lim="800000"/>
              <a:headEnd/>
              <a:tailEnd/>
            </a:ln>
          </p:spPr>
          <p:txBody>
            <a:bodyPr lIns="0" tIns="0" rIns="40639" bIns="0" anchor="ctr"/>
            <a:lstStyle/>
            <a:p>
              <a:pPr marL="39688"/>
              <a:r>
                <a:rPr lang="en-US" sz="1600">
                  <a:solidFill>
                    <a:srgbClr val="FFFFFF"/>
                  </a:solidFill>
                  <a:ea typeface="MS PGothic" pitchFamily="34" charset="-128"/>
                </a:rPr>
                <a:t> </a:t>
              </a:r>
            </a:p>
          </p:txBody>
        </p:sp>
      </p:grpSp>
      <p:sp>
        <p:nvSpPr>
          <p:cNvPr id="12293" name="Rectangle 10"/>
          <p:cNvSpPr>
            <a:spLocks/>
          </p:cNvSpPr>
          <p:nvPr/>
        </p:nvSpPr>
        <p:spPr bwMode="auto">
          <a:xfrm>
            <a:off x="6553200" y="6453188"/>
            <a:ext cx="2146300" cy="292100"/>
          </a:xfrm>
          <a:prstGeom prst="rect">
            <a:avLst/>
          </a:prstGeom>
          <a:noFill/>
          <a:ln w="12700">
            <a:noFill/>
            <a:miter lim="800000"/>
            <a:headEnd/>
            <a:tailEnd/>
          </a:ln>
        </p:spPr>
        <p:txBody>
          <a:bodyPr lIns="0" tIns="0" rIns="40639" bIns="0" anchor="ctr"/>
          <a:lstStyle/>
          <a:p>
            <a:pPr marL="39688" algn="r"/>
            <a:r>
              <a:rPr lang="en-US" sz="1200">
                <a:solidFill>
                  <a:srgbClr val="898989"/>
                </a:solidFill>
                <a:ea typeface="MS PGothic" pitchFamily="34" charset="-128"/>
              </a:rPr>
              <a:t>3</a:t>
            </a:r>
          </a:p>
        </p:txBody>
      </p:sp>
      <p:pic>
        <p:nvPicPr>
          <p:cNvPr id="12294" name="Picture 11"/>
          <p:cNvPicPr>
            <a:picLocks noChangeArrowheads="1"/>
          </p:cNvPicPr>
          <p:nvPr/>
        </p:nvPicPr>
        <p:blipFill>
          <a:blip r:embed="rId2"/>
          <a:srcRect/>
          <a:stretch>
            <a:fillRect/>
          </a:stretch>
        </p:blipFill>
        <p:spPr bwMode="auto">
          <a:xfrm>
            <a:off x="381000" y="381000"/>
            <a:ext cx="8369300" cy="6350000"/>
          </a:xfrm>
          <a:prstGeom prst="rect">
            <a:avLst/>
          </a:prstGeom>
          <a:noFill/>
          <a:ln w="9525">
            <a:noFill/>
            <a:miter lim="800000"/>
            <a:headEnd/>
            <a:tailEnd/>
          </a:ln>
        </p:spPr>
      </p:pic>
      <p:sp>
        <p:nvSpPr>
          <p:cNvPr id="13" name="Rectangle 12"/>
          <p:cNvSpPr/>
          <p:nvPr/>
        </p:nvSpPr>
        <p:spPr>
          <a:xfrm>
            <a:off x="3857588" y="6488668"/>
            <a:ext cx="5286412" cy="369332"/>
          </a:xfrm>
          <a:prstGeom prst="rect">
            <a:avLst/>
          </a:prstGeom>
        </p:spPr>
        <p:txBody>
          <a:bodyPr wrap="square">
            <a:spAutoFit/>
          </a:bodyPr>
          <a:lstStyle/>
          <a:p>
            <a:pPr marL="39688" algn="ctr"/>
            <a:r>
              <a:rPr lang="en-US" dirty="0" smtClean="0"/>
              <a:t>Chris Manning, </a:t>
            </a:r>
            <a:r>
              <a:rPr lang="en-US" dirty="0" err="1" smtClean="0"/>
              <a:t>Pandu</a:t>
            </a:r>
            <a:r>
              <a:rPr lang="en-US" dirty="0" smtClean="0"/>
              <a:t> </a:t>
            </a:r>
            <a:r>
              <a:rPr lang="en-US" dirty="0" err="1" smtClean="0"/>
              <a:t>Nayak</a:t>
            </a:r>
            <a:r>
              <a:rPr lang="en-US" dirty="0" smtClean="0"/>
              <a:t> and </a:t>
            </a:r>
            <a:r>
              <a:rPr lang="en-US" dirty="0" err="1" smtClean="0"/>
              <a:t>Prabhakar</a:t>
            </a:r>
            <a:r>
              <a:rPr lang="en-US" dirty="0" smtClean="0"/>
              <a:t> </a:t>
            </a:r>
            <a:r>
              <a:rPr lang="en-US" dirty="0" err="1" smtClean="0"/>
              <a:t>Raghavan</a:t>
            </a:r>
            <a:endParaRPr lang="en-US" dirty="0" smtClean="0"/>
          </a:p>
        </p:txBody>
      </p:sp>
      <p:sp>
        <p:nvSpPr>
          <p:cNvPr id="14" name="Slide Number Placeholder 13"/>
          <p:cNvSpPr>
            <a:spLocks noGrp="1"/>
          </p:cNvSpPr>
          <p:nvPr>
            <p:ph type="sldNum" sz="quarter" idx="12"/>
          </p:nvPr>
        </p:nvSpPr>
        <p:spPr/>
        <p:txBody>
          <a:bodyPr/>
          <a:lstStyle/>
          <a:p>
            <a:fld id="{C1534019-FCDB-48C0-A9FF-CB8DFB389AA6}" type="slidenum">
              <a:rPr lang="en-US" smtClean="0"/>
              <a:pPr/>
              <a:t>3</a:t>
            </a:fld>
            <a:endParaRPr lang="en-US"/>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Estimacija vjerovatnoća</a:t>
            </a:r>
            <a:br>
              <a:rPr lang="sr-Latn-BA" dirty="0" smtClean="0"/>
            </a:br>
            <a:r>
              <a:rPr lang="sr-Latn-BA" dirty="0" smtClean="0"/>
              <a:t>Multinomni model</a:t>
            </a:r>
            <a:endParaRPr lang="en-US" dirty="0"/>
          </a:p>
        </p:txBody>
      </p:sp>
      <p:sp>
        <p:nvSpPr>
          <p:cNvPr id="3" name="Content Placeholder 2"/>
          <p:cNvSpPr>
            <a:spLocks noGrp="1"/>
          </p:cNvSpPr>
          <p:nvPr>
            <p:ph idx="1"/>
          </p:nvPr>
        </p:nvSpPr>
        <p:spPr/>
        <p:txBody>
          <a:bodyPr>
            <a:normAutofit fontScale="85000" lnSpcReduction="10000"/>
          </a:bodyPr>
          <a:lstStyle/>
          <a:p>
            <a:r>
              <a:rPr lang="sr-Latn-BA" dirty="0" smtClean="0"/>
              <a:t>Uslovna vjerovatnoća termina </a:t>
            </a:r>
            <a:r>
              <a:rPr lang="sr-Latn-BA" i="1" dirty="0" smtClean="0"/>
              <a:t>t</a:t>
            </a:r>
            <a:r>
              <a:rPr lang="sr-Latn-BA" dirty="0" smtClean="0"/>
              <a:t> u klasi </a:t>
            </a:r>
            <a:r>
              <a:rPr lang="sr-Latn-BA" i="1" dirty="0" smtClean="0"/>
              <a:t>c</a:t>
            </a:r>
            <a:endParaRPr lang="en-US" dirty="0" smtClean="0"/>
          </a:p>
          <a:p>
            <a:endParaRPr lang="sr-Latn-BA" dirty="0" smtClean="0"/>
          </a:p>
          <a:p>
            <a:endParaRPr lang="sr-Latn-BA" dirty="0" smtClean="0"/>
          </a:p>
          <a:p>
            <a:endParaRPr lang="sr-Latn-BA" i="1" dirty="0" smtClean="0"/>
          </a:p>
          <a:p>
            <a:r>
              <a:rPr lang="sr-Latn-BA" i="1" dirty="0" smtClean="0"/>
              <a:t>T</a:t>
            </a:r>
            <a:r>
              <a:rPr lang="sr-Latn-BA" i="1" baseline="-25000" dirty="0" smtClean="0"/>
              <a:t>ct </a:t>
            </a:r>
            <a:r>
              <a:rPr lang="sr-Latn-BA" i="1" dirty="0" smtClean="0"/>
              <a:t> </a:t>
            </a:r>
            <a:r>
              <a:rPr lang="sr-Latn-BA" dirty="0" smtClean="0"/>
              <a:t>broj pojavljivanja termina </a:t>
            </a:r>
            <a:r>
              <a:rPr lang="sr-Latn-BA" i="1" dirty="0" smtClean="0"/>
              <a:t>t</a:t>
            </a:r>
            <a:r>
              <a:rPr lang="sr-Latn-BA" dirty="0" smtClean="0"/>
              <a:t> u dokumentima iz klase </a:t>
            </a:r>
            <a:r>
              <a:rPr lang="sr-Latn-BA" i="1" dirty="0" smtClean="0"/>
              <a:t>c </a:t>
            </a:r>
            <a:r>
              <a:rPr lang="sr-Latn-BA" dirty="0" smtClean="0"/>
              <a:t>uključujući višestruka pojavljivanja</a:t>
            </a:r>
          </a:p>
          <a:p>
            <a:r>
              <a:rPr lang="sr-Latn-BA" i="1" dirty="0" smtClean="0"/>
              <a:t>V </a:t>
            </a:r>
            <a:r>
              <a:rPr lang="sr-Latn-BA" dirty="0" smtClean="0"/>
              <a:t>rječnik, </a:t>
            </a:r>
          </a:p>
          <a:p>
            <a:r>
              <a:rPr lang="sr-Latn-BA" i="1" dirty="0" smtClean="0"/>
              <a:t>B = </a:t>
            </a:r>
            <a:r>
              <a:rPr lang="sr-Latn-BA" dirty="0" smtClean="0"/>
              <a:t>|</a:t>
            </a:r>
            <a:r>
              <a:rPr lang="sr-Latn-BA" i="1" dirty="0" smtClean="0"/>
              <a:t>V</a:t>
            </a:r>
            <a:r>
              <a:rPr lang="sr-Latn-BA" dirty="0" smtClean="0"/>
              <a:t>|  broj termina u rječniku</a:t>
            </a:r>
          </a:p>
          <a:p>
            <a:r>
              <a:rPr lang="sr-Latn-BA" dirty="0" smtClean="0"/>
              <a:t>Na brojeve pojavljivanja se dodaje 1 da bi se izbjegle vjerovatnoće = 0 za termine koji se ne javljaju u klasi.</a:t>
            </a:r>
          </a:p>
        </p:txBody>
      </p:sp>
      <p:graphicFrame>
        <p:nvGraphicFramePr>
          <p:cNvPr id="55298" name="Object 2"/>
          <p:cNvGraphicFramePr>
            <a:graphicFrameLocks noChangeAspect="1"/>
          </p:cNvGraphicFramePr>
          <p:nvPr/>
        </p:nvGraphicFramePr>
        <p:xfrm>
          <a:off x="2044700" y="2214563"/>
          <a:ext cx="5054600" cy="1285875"/>
        </p:xfrm>
        <a:graphic>
          <a:graphicData uri="http://schemas.openxmlformats.org/presentationml/2006/ole">
            <p:oleObj spid="_x0000_s55298" name="Equation" r:id="rId3" imgW="2095200" imgH="533160" progId="Equation.DSMT4">
              <p:embed/>
            </p:oleObj>
          </a:graphicData>
        </a:graphic>
      </p:graphicFrame>
      <p:sp>
        <p:nvSpPr>
          <p:cNvPr id="5" name="Slide Number Placeholder 4"/>
          <p:cNvSpPr>
            <a:spLocks noGrp="1"/>
          </p:cNvSpPr>
          <p:nvPr>
            <p:ph type="sldNum" sz="quarter" idx="12"/>
          </p:nvPr>
        </p:nvSpPr>
        <p:spPr/>
        <p:txBody>
          <a:bodyPr/>
          <a:lstStyle/>
          <a:p>
            <a:fld id="{C1534019-FCDB-48C0-A9FF-CB8DFB389AA6}"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Naivni Bejsov klasifikator sa multinomnim modelom</a:t>
            </a:r>
            <a:endParaRPr lang="en-US" dirty="0"/>
          </a:p>
        </p:txBody>
      </p:sp>
      <p:pic>
        <p:nvPicPr>
          <p:cNvPr id="56322" name="Picture 2"/>
          <p:cNvPicPr>
            <a:picLocks noChangeAspect="1" noChangeArrowheads="1"/>
          </p:cNvPicPr>
          <p:nvPr/>
        </p:nvPicPr>
        <p:blipFill>
          <a:blip r:embed="rId2"/>
          <a:srcRect/>
          <a:stretch>
            <a:fillRect/>
          </a:stretch>
        </p:blipFill>
        <p:spPr bwMode="auto">
          <a:xfrm>
            <a:off x="285720" y="1500174"/>
            <a:ext cx="5833903" cy="3071834"/>
          </a:xfrm>
          <a:prstGeom prst="rect">
            <a:avLst/>
          </a:prstGeom>
          <a:noFill/>
          <a:ln w="9525">
            <a:noFill/>
            <a:miter lim="800000"/>
            <a:headEnd/>
            <a:tailEnd/>
          </a:ln>
          <a:effectLst/>
        </p:spPr>
      </p:pic>
      <p:pic>
        <p:nvPicPr>
          <p:cNvPr id="56323" name="Picture 3"/>
          <p:cNvPicPr>
            <a:picLocks noChangeAspect="1" noChangeArrowheads="1"/>
          </p:cNvPicPr>
          <p:nvPr/>
        </p:nvPicPr>
        <p:blipFill>
          <a:blip r:embed="rId3"/>
          <a:srcRect/>
          <a:stretch>
            <a:fillRect/>
          </a:stretch>
        </p:blipFill>
        <p:spPr bwMode="auto">
          <a:xfrm>
            <a:off x="285720" y="4705340"/>
            <a:ext cx="5286412" cy="2023012"/>
          </a:xfrm>
          <a:prstGeom prst="rect">
            <a:avLst/>
          </a:prstGeom>
          <a:noFill/>
          <a:ln w="9525">
            <a:noFill/>
            <a:miter lim="800000"/>
            <a:headEnd/>
            <a:tailEnd/>
          </a:ln>
          <a:effectLst/>
        </p:spPr>
      </p:pic>
      <p:sp>
        <p:nvSpPr>
          <p:cNvPr id="6" name="TextBox 5"/>
          <p:cNvSpPr txBox="1"/>
          <p:nvPr/>
        </p:nvSpPr>
        <p:spPr>
          <a:xfrm>
            <a:off x="6572264" y="5429264"/>
            <a:ext cx="2000264" cy="461665"/>
          </a:xfrm>
          <a:prstGeom prst="rect">
            <a:avLst/>
          </a:prstGeom>
          <a:noFill/>
        </p:spPr>
        <p:txBody>
          <a:bodyPr wrap="square" rtlCol="0">
            <a:spAutoFit/>
          </a:bodyPr>
          <a:lstStyle/>
          <a:p>
            <a:r>
              <a:rPr lang="sr-Latn-BA" sz="2400" dirty="0" smtClean="0"/>
              <a:t>testiranje</a:t>
            </a:r>
            <a:endParaRPr lang="en-US" sz="2400" dirty="0"/>
          </a:p>
        </p:txBody>
      </p:sp>
      <p:sp>
        <p:nvSpPr>
          <p:cNvPr id="7" name="TextBox 6"/>
          <p:cNvSpPr txBox="1"/>
          <p:nvPr/>
        </p:nvSpPr>
        <p:spPr>
          <a:xfrm>
            <a:off x="6572264" y="2795582"/>
            <a:ext cx="2000264" cy="461665"/>
          </a:xfrm>
          <a:prstGeom prst="rect">
            <a:avLst/>
          </a:prstGeom>
          <a:noFill/>
        </p:spPr>
        <p:txBody>
          <a:bodyPr wrap="square" rtlCol="0">
            <a:spAutoFit/>
          </a:bodyPr>
          <a:lstStyle/>
          <a:p>
            <a:r>
              <a:rPr lang="sr-Latn-BA" sz="2400" dirty="0" smtClean="0"/>
              <a:t>obučavanje</a:t>
            </a:r>
            <a:endParaRPr lang="en-US" sz="2400" dirty="0"/>
          </a:p>
        </p:txBody>
      </p:sp>
      <p:sp>
        <p:nvSpPr>
          <p:cNvPr id="8" name="Slide Number Placeholder 7"/>
          <p:cNvSpPr>
            <a:spLocks noGrp="1"/>
          </p:cNvSpPr>
          <p:nvPr>
            <p:ph type="sldNum" sz="quarter" idx="12"/>
          </p:nvPr>
        </p:nvSpPr>
        <p:spPr/>
        <p:txBody>
          <a:bodyPr/>
          <a:lstStyle/>
          <a:p>
            <a:fld id="{C1534019-FCDB-48C0-A9FF-CB8DFB389AA6}"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Primjer</a:t>
            </a:r>
            <a:endParaRPr lang="en-US" dirty="0"/>
          </a:p>
        </p:txBody>
      </p:sp>
      <p:sp>
        <p:nvSpPr>
          <p:cNvPr id="3" name="Content Placeholder 2"/>
          <p:cNvSpPr>
            <a:spLocks noGrp="1"/>
          </p:cNvSpPr>
          <p:nvPr>
            <p:ph idx="1"/>
          </p:nvPr>
        </p:nvSpPr>
        <p:spPr>
          <a:xfrm>
            <a:off x="457200" y="1600201"/>
            <a:ext cx="8229600" cy="685792"/>
          </a:xfrm>
        </p:spPr>
        <p:txBody>
          <a:bodyPr/>
          <a:lstStyle/>
          <a:p>
            <a:r>
              <a:rPr lang="sr-Latn-BA" dirty="0" smtClean="0"/>
              <a:t>Data je kolekcija dokumenata</a:t>
            </a:r>
          </a:p>
          <a:p>
            <a:endParaRPr lang="en-US" dirty="0"/>
          </a:p>
        </p:txBody>
      </p:sp>
      <p:pic>
        <p:nvPicPr>
          <p:cNvPr id="57347" name="Picture 3"/>
          <p:cNvPicPr>
            <a:picLocks noChangeAspect="1" noChangeArrowheads="1"/>
          </p:cNvPicPr>
          <p:nvPr/>
        </p:nvPicPr>
        <p:blipFill>
          <a:blip r:embed="rId2"/>
          <a:srcRect/>
          <a:stretch>
            <a:fillRect/>
          </a:stretch>
        </p:blipFill>
        <p:spPr bwMode="auto">
          <a:xfrm>
            <a:off x="144087" y="2285992"/>
            <a:ext cx="8855827" cy="1928826"/>
          </a:xfrm>
          <a:prstGeom prst="rect">
            <a:avLst/>
          </a:prstGeom>
          <a:noFill/>
          <a:ln w="9525">
            <a:noFill/>
            <a:miter lim="800000"/>
            <a:headEnd/>
            <a:tailEnd/>
          </a:ln>
          <a:effectLst/>
        </p:spPr>
      </p:pic>
      <p:sp>
        <p:nvSpPr>
          <p:cNvPr id="6" name="TextBox 5"/>
          <p:cNvSpPr txBox="1"/>
          <p:nvPr/>
        </p:nvSpPr>
        <p:spPr>
          <a:xfrm>
            <a:off x="571472" y="4572008"/>
            <a:ext cx="8001056" cy="1569660"/>
          </a:xfrm>
          <a:prstGeom prst="rect">
            <a:avLst/>
          </a:prstGeom>
          <a:noFill/>
        </p:spPr>
        <p:txBody>
          <a:bodyPr wrap="square" rtlCol="0">
            <a:spAutoFit/>
          </a:bodyPr>
          <a:lstStyle/>
          <a:p>
            <a:r>
              <a:rPr lang="sr-Latn-BA" sz="3200" dirty="0" smtClean="0"/>
              <a:t>Estimirati a priori vjerovatnoće klasa i uslovne vjerovatnoće termina potrebne da se klasifikuje testni dokument.</a:t>
            </a:r>
            <a:endParaRPr lang="en-US" sz="3200" dirty="0"/>
          </a:p>
        </p:txBody>
      </p:sp>
      <p:sp>
        <p:nvSpPr>
          <p:cNvPr id="7" name="Slide Number Placeholder 6"/>
          <p:cNvSpPr>
            <a:spLocks noGrp="1"/>
          </p:cNvSpPr>
          <p:nvPr>
            <p:ph type="sldNum" sz="quarter" idx="12"/>
          </p:nvPr>
        </p:nvSpPr>
        <p:spPr/>
        <p:txBody>
          <a:bodyPr/>
          <a:lstStyle/>
          <a:p>
            <a:fld id="{C1534019-FCDB-48C0-A9FF-CB8DFB389AA6}"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Primjer klasifikacije</a:t>
            </a:r>
            <a:br>
              <a:rPr lang="sr-Latn-BA" dirty="0" smtClean="0"/>
            </a:br>
            <a:r>
              <a:rPr lang="sr-Latn-BA" dirty="0" smtClean="0"/>
              <a:t>Multinomni model</a:t>
            </a:r>
            <a:endParaRPr lang="en-US" dirty="0"/>
          </a:p>
        </p:txBody>
      </p:sp>
      <p:graphicFrame>
        <p:nvGraphicFramePr>
          <p:cNvPr id="3" name="Object 2"/>
          <p:cNvGraphicFramePr>
            <a:graphicFrameLocks noChangeAspect="1"/>
          </p:cNvGraphicFramePr>
          <p:nvPr/>
        </p:nvGraphicFramePr>
        <p:xfrm>
          <a:off x="557213" y="1428750"/>
          <a:ext cx="3668712" cy="5227638"/>
        </p:xfrm>
        <a:graphic>
          <a:graphicData uri="http://schemas.openxmlformats.org/presentationml/2006/ole">
            <p:oleObj spid="_x0000_s58370" name="Equation" r:id="rId3" imgW="2387520" imgH="3403440" progId="Equation.DSMT4">
              <p:embed/>
            </p:oleObj>
          </a:graphicData>
        </a:graphic>
      </p:graphicFrame>
      <p:sp>
        <p:nvSpPr>
          <p:cNvPr id="4" name="TextBox 3"/>
          <p:cNvSpPr txBox="1"/>
          <p:nvPr/>
        </p:nvSpPr>
        <p:spPr>
          <a:xfrm>
            <a:off x="5143504" y="1928802"/>
            <a:ext cx="3000396" cy="2554545"/>
          </a:xfrm>
          <a:prstGeom prst="rect">
            <a:avLst/>
          </a:prstGeom>
          <a:noFill/>
        </p:spPr>
        <p:txBody>
          <a:bodyPr wrap="square" rtlCol="0">
            <a:spAutoFit/>
          </a:bodyPr>
          <a:lstStyle/>
          <a:p>
            <a:r>
              <a:rPr lang="sr-Latn-BA" sz="3200" dirty="0" smtClean="0"/>
              <a:t>Dokument će biti klasifikovan u klasu </a:t>
            </a:r>
            <a:r>
              <a:rPr lang="sr-Latn-BA" sz="3200" i="1" dirty="0" smtClean="0"/>
              <a:t>c</a:t>
            </a:r>
            <a:r>
              <a:rPr lang="sr-Latn-BA" sz="3200" dirty="0" smtClean="0"/>
              <a:t> = China jer je </a:t>
            </a:r>
          </a:p>
          <a:p>
            <a:r>
              <a:rPr lang="sr-Latn-BA" sz="3200" dirty="0" smtClean="0"/>
              <a:t>P(c|d</a:t>
            </a:r>
            <a:r>
              <a:rPr lang="sr-Latn-BA" sz="3200" baseline="-25000" dirty="0" smtClean="0"/>
              <a:t>5</a:t>
            </a:r>
            <a:r>
              <a:rPr lang="sr-Latn-BA" sz="3200" dirty="0" smtClean="0"/>
              <a:t>) &gt; P(c̄|d</a:t>
            </a:r>
            <a:r>
              <a:rPr lang="sr-Latn-BA" sz="3200" baseline="-25000" dirty="0" smtClean="0"/>
              <a:t>5</a:t>
            </a:r>
            <a:r>
              <a:rPr lang="sr-Latn-BA" sz="3200" dirty="0" smtClean="0"/>
              <a:t>)</a:t>
            </a:r>
            <a:endParaRPr lang="en-US" sz="3200" dirty="0"/>
          </a:p>
        </p:txBody>
      </p:sp>
      <p:sp>
        <p:nvSpPr>
          <p:cNvPr id="5" name="Slide Number Placeholder 4"/>
          <p:cNvSpPr>
            <a:spLocks noGrp="1"/>
          </p:cNvSpPr>
          <p:nvPr>
            <p:ph type="sldNum" sz="quarter" idx="12"/>
          </p:nvPr>
        </p:nvSpPr>
        <p:spPr/>
        <p:txBody>
          <a:bodyPr/>
          <a:lstStyle/>
          <a:p>
            <a:fld id="{C1534019-FCDB-48C0-A9FF-CB8DFB389AA6}"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Estimacija</a:t>
            </a:r>
            <a:r>
              <a:rPr lang="en-US" dirty="0" smtClean="0"/>
              <a:t> </a:t>
            </a:r>
            <a:r>
              <a:rPr lang="en-US" dirty="0" err="1" smtClean="0"/>
              <a:t>vjerovatno</a:t>
            </a:r>
            <a:r>
              <a:rPr lang="sr-Latn-BA" dirty="0" smtClean="0"/>
              <a:t>ća</a:t>
            </a:r>
            <a:br>
              <a:rPr lang="sr-Latn-BA" dirty="0" smtClean="0"/>
            </a:br>
            <a:r>
              <a:rPr lang="sr-Latn-BA" dirty="0" smtClean="0"/>
              <a:t>Bernulijev model</a:t>
            </a:r>
            <a:endParaRPr lang="en-US" dirty="0"/>
          </a:p>
        </p:txBody>
      </p:sp>
      <p:sp>
        <p:nvSpPr>
          <p:cNvPr id="3" name="Content Placeholder 2"/>
          <p:cNvSpPr>
            <a:spLocks noGrp="1"/>
          </p:cNvSpPr>
          <p:nvPr>
            <p:ph idx="1"/>
          </p:nvPr>
        </p:nvSpPr>
        <p:spPr/>
        <p:txBody>
          <a:bodyPr/>
          <a:lstStyle/>
          <a:p>
            <a:r>
              <a:rPr lang="sr-Latn-BA" dirty="0" smtClean="0"/>
              <a:t>Koristi se samo informacija o tome da li se termin pojavljuje ili ne pojavljuje u dokumentu</a:t>
            </a:r>
          </a:p>
          <a:p>
            <a:r>
              <a:rPr lang="sr-Latn-BA" dirty="0" smtClean="0"/>
              <a:t>Broj pojavljivanja termina nije bitan</a:t>
            </a:r>
          </a:p>
          <a:p>
            <a:endParaRPr lang="sr-Latn-BA" dirty="0" smtClean="0"/>
          </a:p>
          <a:p>
            <a:endParaRPr lang="sr-Latn-BA" dirty="0" smtClean="0"/>
          </a:p>
          <a:p>
            <a:r>
              <a:rPr lang="sr-Latn-BA" i="1" dirty="0" smtClean="0"/>
              <a:t>N</a:t>
            </a:r>
            <a:r>
              <a:rPr lang="sr-Latn-BA" i="1" baseline="-25000" dirty="0" smtClean="0"/>
              <a:t>ct  </a:t>
            </a:r>
            <a:r>
              <a:rPr lang="sr-Latn-BA" dirty="0" smtClean="0"/>
              <a:t>broj dokumenata iz klase </a:t>
            </a:r>
            <a:r>
              <a:rPr lang="sr-Latn-BA" i="1" dirty="0" smtClean="0"/>
              <a:t>c</a:t>
            </a:r>
            <a:r>
              <a:rPr lang="sr-Latn-BA" dirty="0" smtClean="0"/>
              <a:t> u kojima se javlja termin </a:t>
            </a:r>
            <a:r>
              <a:rPr lang="sr-Latn-BA" i="1" dirty="0" smtClean="0"/>
              <a:t>t</a:t>
            </a:r>
          </a:p>
          <a:p>
            <a:r>
              <a:rPr lang="sr-Latn-BA" i="1" dirty="0" smtClean="0"/>
              <a:t>N</a:t>
            </a:r>
            <a:r>
              <a:rPr lang="sr-Latn-BA" i="1" baseline="-25000" dirty="0" smtClean="0"/>
              <a:t>c</a:t>
            </a:r>
            <a:r>
              <a:rPr lang="sr-Latn-BA" baseline="-25000" dirty="0" smtClean="0"/>
              <a:t> </a:t>
            </a:r>
            <a:r>
              <a:rPr lang="sr-Latn-BA" dirty="0" smtClean="0"/>
              <a:t> ukupan broj dokumenata iz klase </a:t>
            </a:r>
            <a:r>
              <a:rPr lang="sr-Latn-BA" i="1" dirty="0" smtClean="0"/>
              <a:t>c</a:t>
            </a:r>
            <a:endParaRPr lang="en-US" i="1" dirty="0"/>
          </a:p>
        </p:txBody>
      </p:sp>
      <p:graphicFrame>
        <p:nvGraphicFramePr>
          <p:cNvPr id="107522" name="Object 2"/>
          <p:cNvGraphicFramePr>
            <a:graphicFrameLocks noChangeAspect="1"/>
          </p:cNvGraphicFramePr>
          <p:nvPr/>
        </p:nvGraphicFramePr>
        <p:xfrm>
          <a:off x="3314700" y="3357562"/>
          <a:ext cx="2513013" cy="1039812"/>
        </p:xfrm>
        <a:graphic>
          <a:graphicData uri="http://schemas.openxmlformats.org/presentationml/2006/ole">
            <p:oleObj spid="_x0000_s107522" name="Equation" r:id="rId3" imgW="1041120" imgH="431640" progId="Equation.DSMT4">
              <p:embed/>
            </p:oleObj>
          </a:graphicData>
        </a:graphic>
      </p:graphicFrame>
      <p:sp>
        <p:nvSpPr>
          <p:cNvPr id="5" name="Slide Number Placeholder 4"/>
          <p:cNvSpPr>
            <a:spLocks noGrp="1"/>
          </p:cNvSpPr>
          <p:nvPr>
            <p:ph type="sldNum" sz="quarter" idx="12"/>
          </p:nvPr>
        </p:nvSpPr>
        <p:spPr/>
        <p:txBody>
          <a:bodyPr/>
          <a:lstStyle/>
          <a:p>
            <a:fld id="{C1534019-FCDB-48C0-A9FF-CB8DFB389AA6}"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Naivni Bejsov klasifikator sa Bernulijevim modelom</a:t>
            </a:r>
            <a:endParaRPr lang="en-US" dirty="0"/>
          </a:p>
        </p:txBody>
      </p:sp>
      <p:pic>
        <p:nvPicPr>
          <p:cNvPr id="106498" name="Picture 2"/>
          <p:cNvPicPr>
            <a:picLocks noChangeAspect="1" noChangeArrowheads="1"/>
          </p:cNvPicPr>
          <p:nvPr/>
        </p:nvPicPr>
        <p:blipFill>
          <a:blip r:embed="rId2"/>
          <a:srcRect/>
          <a:stretch>
            <a:fillRect/>
          </a:stretch>
        </p:blipFill>
        <p:spPr bwMode="auto">
          <a:xfrm>
            <a:off x="571472" y="1500174"/>
            <a:ext cx="5914918" cy="2428892"/>
          </a:xfrm>
          <a:prstGeom prst="rect">
            <a:avLst/>
          </a:prstGeom>
          <a:noFill/>
          <a:ln w="9525">
            <a:noFill/>
            <a:miter lim="800000"/>
            <a:headEnd/>
            <a:tailEnd/>
          </a:ln>
          <a:effectLst/>
        </p:spPr>
      </p:pic>
      <p:pic>
        <p:nvPicPr>
          <p:cNvPr id="106499" name="Picture 3"/>
          <p:cNvPicPr>
            <a:picLocks noChangeAspect="1" noChangeArrowheads="1"/>
          </p:cNvPicPr>
          <p:nvPr/>
        </p:nvPicPr>
        <p:blipFill>
          <a:blip r:embed="rId3"/>
          <a:srcRect/>
          <a:stretch>
            <a:fillRect/>
          </a:stretch>
        </p:blipFill>
        <p:spPr bwMode="auto">
          <a:xfrm>
            <a:off x="571472" y="4214818"/>
            <a:ext cx="5048711" cy="2214578"/>
          </a:xfrm>
          <a:prstGeom prst="rect">
            <a:avLst/>
          </a:prstGeom>
          <a:noFill/>
          <a:ln w="9525">
            <a:noFill/>
            <a:miter lim="800000"/>
            <a:headEnd/>
            <a:tailEnd/>
          </a:ln>
          <a:effectLst/>
        </p:spPr>
      </p:pic>
      <p:sp>
        <p:nvSpPr>
          <p:cNvPr id="6" name="TextBox 5"/>
          <p:cNvSpPr txBox="1"/>
          <p:nvPr/>
        </p:nvSpPr>
        <p:spPr>
          <a:xfrm>
            <a:off x="6572264" y="2483788"/>
            <a:ext cx="2000264" cy="461665"/>
          </a:xfrm>
          <a:prstGeom prst="rect">
            <a:avLst/>
          </a:prstGeom>
          <a:noFill/>
        </p:spPr>
        <p:txBody>
          <a:bodyPr wrap="square" rtlCol="0">
            <a:spAutoFit/>
          </a:bodyPr>
          <a:lstStyle/>
          <a:p>
            <a:r>
              <a:rPr lang="sr-Latn-BA" sz="2400" dirty="0" smtClean="0"/>
              <a:t>obučavanje</a:t>
            </a:r>
            <a:endParaRPr lang="en-US" sz="2400" dirty="0"/>
          </a:p>
        </p:txBody>
      </p:sp>
      <p:sp>
        <p:nvSpPr>
          <p:cNvPr id="7" name="TextBox 6"/>
          <p:cNvSpPr txBox="1"/>
          <p:nvPr/>
        </p:nvSpPr>
        <p:spPr>
          <a:xfrm>
            <a:off x="6572264" y="5091275"/>
            <a:ext cx="2000264" cy="461665"/>
          </a:xfrm>
          <a:prstGeom prst="rect">
            <a:avLst/>
          </a:prstGeom>
          <a:noFill/>
        </p:spPr>
        <p:txBody>
          <a:bodyPr wrap="square" rtlCol="0">
            <a:spAutoFit/>
          </a:bodyPr>
          <a:lstStyle/>
          <a:p>
            <a:r>
              <a:rPr lang="sr-Latn-BA" sz="2400" dirty="0" smtClean="0"/>
              <a:t>testiranje</a:t>
            </a:r>
            <a:endParaRPr lang="en-US" sz="2400" dirty="0"/>
          </a:p>
        </p:txBody>
      </p:sp>
      <p:sp>
        <p:nvSpPr>
          <p:cNvPr id="8" name="Slide Number Placeholder 7"/>
          <p:cNvSpPr>
            <a:spLocks noGrp="1"/>
          </p:cNvSpPr>
          <p:nvPr>
            <p:ph type="sldNum" sz="quarter" idx="12"/>
          </p:nvPr>
        </p:nvSpPr>
        <p:spPr/>
        <p:txBody>
          <a:bodyPr/>
          <a:lstStyle/>
          <a:p>
            <a:fld id="{C1534019-FCDB-48C0-A9FF-CB8DFB389AA6}"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Naivni Bejsov klasifikator sa Bernulijevim modelom</a:t>
            </a:r>
            <a:endParaRPr lang="en-US" dirty="0"/>
          </a:p>
        </p:txBody>
      </p:sp>
      <p:pic>
        <p:nvPicPr>
          <p:cNvPr id="106499" name="Picture 3"/>
          <p:cNvPicPr>
            <a:picLocks noChangeAspect="1" noChangeArrowheads="1"/>
          </p:cNvPicPr>
          <p:nvPr/>
        </p:nvPicPr>
        <p:blipFill>
          <a:blip r:embed="rId2"/>
          <a:srcRect/>
          <a:stretch>
            <a:fillRect/>
          </a:stretch>
        </p:blipFill>
        <p:spPr bwMode="auto">
          <a:xfrm>
            <a:off x="214282" y="2428868"/>
            <a:ext cx="5863019" cy="2571768"/>
          </a:xfrm>
          <a:prstGeom prst="rect">
            <a:avLst/>
          </a:prstGeom>
          <a:noFill/>
          <a:ln w="9525">
            <a:noFill/>
            <a:miter lim="800000"/>
            <a:headEnd/>
            <a:tailEnd/>
          </a:ln>
          <a:effectLst/>
        </p:spPr>
      </p:pic>
      <p:sp>
        <p:nvSpPr>
          <p:cNvPr id="8" name="Rectangle 7"/>
          <p:cNvSpPr/>
          <p:nvPr/>
        </p:nvSpPr>
        <p:spPr>
          <a:xfrm>
            <a:off x="1500166" y="4357694"/>
            <a:ext cx="4286280" cy="35719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a:endCxn id="8" idx="3"/>
          </p:cNvCxnSpPr>
          <p:nvPr/>
        </p:nvCxnSpPr>
        <p:spPr>
          <a:xfrm rot="5400000">
            <a:off x="5697150" y="3518298"/>
            <a:ext cx="1107287" cy="92869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572132" y="1785926"/>
            <a:ext cx="3214710" cy="1569660"/>
          </a:xfrm>
          <a:prstGeom prst="rect">
            <a:avLst/>
          </a:prstGeom>
          <a:noFill/>
        </p:spPr>
        <p:txBody>
          <a:bodyPr wrap="square" rtlCol="0">
            <a:spAutoFit/>
          </a:bodyPr>
          <a:lstStyle/>
          <a:p>
            <a:r>
              <a:rPr lang="sr-Latn-BA" sz="2400" dirty="0" smtClean="0"/>
              <a:t>Nejavljanje termina u dokumentu se eksplicitno uzima u obzir</a:t>
            </a:r>
            <a:endParaRPr lang="en-US" sz="2400" dirty="0"/>
          </a:p>
        </p:txBody>
      </p:sp>
      <p:sp>
        <p:nvSpPr>
          <p:cNvPr id="7" name="Slide Number Placeholder 6"/>
          <p:cNvSpPr>
            <a:spLocks noGrp="1"/>
          </p:cNvSpPr>
          <p:nvPr>
            <p:ph type="sldNum" sz="quarter" idx="12"/>
          </p:nvPr>
        </p:nvSpPr>
        <p:spPr/>
        <p:txBody>
          <a:bodyPr/>
          <a:lstStyle/>
          <a:p>
            <a:fld id="{C1534019-FCDB-48C0-A9FF-CB8DFB389AA6}"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Primjer klasifikacije</a:t>
            </a:r>
            <a:br>
              <a:rPr lang="sr-Latn-BA" dirty="0" smtClean="0"/>
            </a:br>
            <a:r>
              <a:rPr lang="sr-Latn-BA" dirty="0" smtClean="0"/>
              <a:t>Bernulijev model</a:t>
            </a:r>
            <a:endParaRPr lang="en-US" dirty="0"/>
          </a:p>
        </p:txBody>
      </p:sp>
      <p:graphicFrame>
        <p:nvGraphicFramePr>
          <p:cNvPr id="3" name="Object 2"/>
          <p:cNvGraphicFramePr>
            <a:graphicFrameLocks noChangeAspect="1"/>
          </p:cNvGraphicFramePr>
          <p:nvPr/>
        </p:nvGraphicFramePr>
        <p:xfrm>
          <a:off x="444500" y="1727200"/>
          <a:ext cx="5383213" cy="3119438"/>
        </p:xfrm>
        <a:graphic>
          <a:graphicData uri="http://schemas.openxmlformats.org/presentationml/2006/ole">
            <p:oleObj spid="_x0000_s108546" name="Equation" r:id="rId3" imgW="3504960" imgH="2031840" progId="Equation.DSMT4">
              <p:embed/>
            </p:oleObj>
          </a:graphicData>
        </a:graphic>
      </p:graphicFrame>
      <p:graphicFrame>
        <p:nvGraphicFramePr>
          <p:cNvPr id="5" name="Object 4"/>
          <p:cNvGraphicFramePr>
            <a:graphicFrameLocks noChangeAspect="1"/>
          </p:cNvGraphicFramePr>
          <p:nvPr/>
        </p:nvGraphicFramePr>
        <p:xfrm>
          <a:off x="454025" y="4786313"/>
          <a:ext cx="5422900" cy="1879600"/>
        </p:xfrm>
        <a:graphic>
          <a:graphicData uri="http://schemas.openxmlformats.org/presentationml/2006/ole">
            <p:oleObj spid="_x0000_s108547" name="Equation" r:id="rId4" imgW="3517560" imgH="1218960" progId="Equation.DSMT4">
              <p:embed/>
            </p:oleObj>
          </a:graphicData>
        </a:graphic>
      </p:graphicFrame>
      <p:sp>
        <p:nvSpPr>
          <p:cNvPr id="6" name="Slide Number Placeholder 5"/>
          <p:cNvSpPr>
            <a:spLocks noGrp="1"/>
          </p:cNvSpPr>
          <p:nvPr>
            <p:ph type="sldNum" sz="quarter" idx="12"/>
          </p:nvPr>
        </p:nvSpPr>
        <p:spPr/>
        <p:txBody>
          <a:bodyPr/>
          <a:lstStyle/>
          <a:p>
            <a:fld id="{C1534019-FCDB-48C0-A9FF-CB8DFB389AA6}"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Primjer klasifikacije</a:t>
            </a:r>
            <a:br>
              <a:rPr lang="sr-Latn-BA" dirty="0" smtClean="0"/>
            </a:br>
            <a:r>
              <a:rPr lang="sr-Latn-BA" dirty="0" smtClean="0"/>
              <a:t>Bernulijev model</a:t>
            </a:r>
            <a:endParaRPr lang="en-US" dirty="0"/>
          </a:p>
        </p:txBody>
      </p:sp>
      <p:graphicFrame>
        <p:nvGraphicFramePr>
          <p:cNvPr id="3" name="Object 2"/>
          <p:cNvGraphicFramePr>
            <a:graphicFrameLocks noChangeAspect="1"/>
          </p:cNvGraphicFramePr>
          <p:nvPr/>
        </p:nvGraphicFramePr>
        <p:xfrm>
          <a:off x="285720" y="1714488"/>
          <a:ext cx="5508626" cy="3198813"/>
        </p:xfrm>
        <a:graphic>
          <a:graphicData uri="http://schemas.openxmlformats.org/presentationml/2006/ole">
            <p:oleObj spid="_x0000_s109570" name="Equation" r:id="rId3" imgW="3581280" imgH="2082600" progId="Equation.DSMT4">
              <p:embed/>
            </p:oleObj>
          </a:graphicData>
        </a:graphic>
      </p:graphicFrame>
      <p:sp>
        <p:nvSpPr>
          <p:cNvPr id="4" name="TextBox 3"/>
          <p:cNvSpPr txBox="1"/>
          <p:nvPr/>
        </p:nvSpPr>
        <p:spPr>
          <a:xfrm>
            <a:off x="5857884" y="1928802"/>
            <a:ext cx="3000396" cy="2062103"/>
          </a:xfrm>
          <a:prstGeom prst="rect">
            <a:avLst/>
          </a:prstGeom>
          <a:noFill/>
        </p:spPr>
        <p:txBody>
          <a:bodyPr wrap="square" rtlCol="0">
            <a:spAutoFit/>
          </a:bodyPr>
          <a:lstStyle/>
          <a:p>
            <a:r>
              <a:rPr lang="sr-Latn-BA" sz="3200" dirty="0" smtClean="0"/>
              <a:t>Dokument će biti klasifikovan u klasu </a:t>
            </a:r>
            <a:r>
              <a:rPr lang="sr-Latn-BA" sz="3200" i="1" dirty="0" smtClean="0"/>
              <a:t>c̄</a:t>
            </a:r>
            <a:r>
              <a:rPr lang="sr-Latn-BA" sz="3200" dirty="0" smtClean="0"/>
              <a:t> jer je </a:t>
            </a:r>
          </a:p>
          <a:p>
            <a:r>
              <a:rPr lang="sr-Latn-BA" sz="3200" dirty="0" smtClean="0"/>
              <a:t>P(c|d</a:t>
            </a:r>
            <a:r>
              <a:rPr lang="sr-Latn-BA" sz="3200" baseline="-25000" dirty="0" smtClean="0"/>
              <a:t>5</a:t>
            </a:r>
            <a:r>
              <a:rPr lang="sr-Latn-BA" sz="3200" dirty="0" smtClean="0"/>
              <a:t>) &lt; P(c̄|d</a:t>
            </a:r>
            <a:r>
              <a:rPr lang="sr-Latn-BA" sz="3200" baseline="-25000" dirty="0" smtClean="0"/>
              <a:t>5</a:t>
            </a:r>
            <a:r>
              <a:rPr lang="sr-Latn-BA" sz="3200" dirty="0" smtClean="0"/>
              <a:t>)</a:t>
            </a:r>
            <a:endParaRPr lang="en-US" sz="3200" dirty="0"/>
          </a:p>
        </p:txBody>
      </p:sp>
      <p:sp>
        <p:nvSpPr>
          <p:cNvPr id="5" name="Slide Number Placeholder 4"/>
          <p:cNvSpPr>
            <a:spLocks noGrp="1"/>
          </p:cNvSpPr>
          <p:nvPr>
            <p:ph type="sldNum" sz="quarter" idx="12"/>
          </p:nvPr>
        </p:nvSpPr>
        <p:spPr/>
        <p:txBody>
          <a:bodyPr/>
          <a:lstStyle/>
          <a:p>
            <a:fld id="{C1534019-FCDB-48C0-A9FF-CB8DFB389AA6}"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sr-Latn-BA" dirty="0" smtClean="0"/>
              <a:t>Razlika između multinomnog i Bernulijevog modela</a:t>
            </a:r>
            <a:endParaRPr lang="en-US" dirty="0"/>
          </a:p>
        </p:txBody>
      </p:sp>
      <p:sp>
        <p:nvSpPr>
          <p:cNvPr id="4" name="Content Placeholder 3"/>
          <p:cNvSpPr>
            <a:spLocks noGrp="1"/>
          </p:cNvSpPr>
          <p:nvPr>
            <p:ph idx="1"/>
          </p:nvPr>
        </p:nvSpPr>
        <p:spPr/>
        <p:txBody>
          <a:bodyPr/>
          <a:lstStyle/>
          <a:p>
            <a:r>
              <a:rPr lang="sr-Latn-BA" dirty="0" smtClean="0"/>
              <a:t>Bernulijev model uzima u obzir samo pojavljivanja termina u dokumentu bez obzira na njihov broj</a:t>
            </a:r>
          </a:p>
          <a:p>
            <a:r>
              <a:rPr lang="sr-Latn-BA" dirty="0" smtClean="0"/>
              <a:t>Multinomni model uzima u obzir broj pojavljivanja termina u dokumentu bez obzira na njihovu poziciju</a:t>
            </a:r>
          </a:p>
          <a:p>
            <a:r>
              <a:rPr lang="sr-Latn-BA" dirty="0" smtClean="0"/>
              <a:t>Bernulijev model je prikladniji za kraće dokumente, a multinomni za duže</a:t>
            </a:r>
            <a:endParaRPr lang="en-US" dirty="0"/>
          </a:p>
        </p:txBody>
      </p:sp>
      <p:sp>
        <p:nvSpPr>
          <p:cNvPr id="5" name="Slide Number Placeholder 4"/>
          <p:cNvSpPr>
            <a:spLocks noGrp="1"/>
          </p:cNvSpPr>
          <p:nvPr>
            <p:ph type="sldNum" sz="quarter" idx="12"/>
          </p:nvPr>
        </p:nvSpPr>
        <p:spPr/>
        <p:txBody>
          <a:bodyPr/>
          <a:lstStyle/>
          <a:p>
            <a:fld id="{C1534019-FCDB-48C0-A9FF-CB8DFB389AA6}"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14290"/>
            <a:ext cx="8229600" cy="1143000"/>
          </a:xfrm>
        </p:spPr>
        <p:txBody>
          <a:bodyPr/>
          <a:lstStyle/>
          <a:p>
            <a:r>
              <a:rPr lang="sr-Latn-BA" dirty="0" smtClean="0"/>
              <a:t>Filtriranje spama</a:t>
            </a:r>
            <a:endParaRPr lang="en-US" dirty="0"/>
          </a:p>
        </p:txBody>
      </p:sp>
      <p:sp>
        <p:nvSpPr>
          <p:cNvPr id="5" name="TextBox 4"/>
          <p:cNvSpPr txBox="1"/>
          <p:nvPr/>
        </p:nvSpPr>
        <p:spPr>
          <a:xfrm>
            <a:off x="428596" y="1643050"/>
            <a:ext cx="6929486" cy="1477328"/>
          </a:xfrm>
          <a:prstGeom prst="rect">
            <a:avLst/>
          </a:prstGeom>
          <a:noFill/>
          <a:ln>
            <a:solidFill>
              <a:schemeClr val="tx1"/>
            </a:solidFill>
          </a:ln>
        </p:spPr>
        <p:txBody>
          <a:bodyPr wrap="square" rtlCol="0">
            <a:spAutoFit/>
          </a:bodyPr>
          <a:lstStyle/>
          <a:p>
            <a:r>
              <a:rPr lang="en-US" dirty="0" smtClean="0"/>
              <a:t>Subject: discover you made money while you were sleeping </a:t>
            </a:r>
            <a:r>
              <a:rPr lang="en-US" dirty="0" err="1" smtClean="0"/>
              <a:t>aaer</a:t>
            </a:r>
            <a:r>
              <a:rPr lang="en-US" dirty="0" smtClean="0"/>
              <a:t> </a:t>
            </a:r>
            <a:r>
              <a:rPr lang="en-US" dirty="0" err="1" smtClean="0"/>
              <a:t>xchxa</a:t>
            </a:r>
            <a:endParaRPr lang="en-US" dirty="0" smtClean="0"/>
          </a:p>
          <a:p>
            <a:r>
              <a:rPr lang="en-US" dirty="0" smtClean="0"/>
              <a:t>you must read this word for word !</a:t>
            </a:r>
          </a:p>
          <a:p>
            <a:r>
              <a:rPr lang="en-US" dirty="0" smtClean="0"/>
              <a:t>information that you may not receive again so please take it seriously ! !</a:t>
            </a:r>
          </a:p>
          <a:p>
            <a:r>
              <a:rPr lang="en-US" dirty="0" smtClean="0"/>
              <a:t>would you like to . . . .</a:t>
            </a:r>
          </a:p>
          <a:p>
            <a:r>
              <a:rPr lang="en-US" dirty="0" smtClean="0"/>
              <a:t>receive thousands in cash daily ?</a:t>
            </a:r>
            <a:endParaRPr lang="en-US" dirty="0"/>
          </a:p>
        </p:txBody>
      </p:sp>
      <p:sp>
        <p:nvSpPr>
          <p:cNvPr id="6" name="TextBox 5"/>
          <p:cNvSpPr txBox="1"/>
          <p:nvPr/>
        </p:nvSpPr>
        <p:spPr>
          <a:xfrm>
            <a:off x="428596" y="3261841"/>
            <a:ext cx="6929486" cy="1200329"/>
          </a:xfrm>
          <a:prstGeom prst="rect">
            <a:avLst/>
          </a:prstGeom>
          <a:noFill/>
          <a:ln>
            <a:solidFill>
              <a:schemeClr val="tx1"/>
            </a:solidFill>
          </a:ln>
        </p:spPr>
        <p:txBody>
          <a:bodyPr wrap="square" rtlCol="0">
            <a:spAutoFit/>
          </a:bodyPr>
          <a:lstStyle/>
          <a:p>
            <a:r>
              <a:rPr lang="en-US" dirty="0" smtClean="0"/>
              <a:t>Subject: re : </a:t>
            </a:r>
            <a:r>
              <a:rPr lang="en-US" dirty="0" err="1" smtClean="0"/>
              <a:t>milan</a:t>
            </a:r>
            <a:endParaRPr lang="en-US" dirty="0" smtClean="0"/>
          </a:p>
          <a:p>
            <a:r>
              <a:rPr lang="en-US" dirty="0" smtClean="0"/>
              <a:t>waterproof , stainless steel material , sapphire crystal surface and other</a:t>
            </a:r>
          </a:p>
          <a:p>
            <a:r>
              <a:rPr lang="en-US" dirty="0" smtClean="0"/>
              <a:t>lovely features bring you sheer feeling for luxury .</a:t>
            </a:r>
          </a:p>
          <a:p>
            <a:r>
              <a:rPr lang="en-US" dirty="0" smtClean="0"/>
              <a:t>wearing </a:t>
            </a:r>
            <a:r>
              <a:rPr lang="en-US" dirty="0" err="1" smtClean="0"/>
              <a:t>rollexes</a:t>
            </a:r>
            <a:r>
              <a:rPr lang="en-US" dirty="0" smtClean="0"/>
              <a:t> is stylish . wearing our </a:t>
            </a:r>
            <a:r>
              <a:rPr lang="en-US" dirty="0" err="1" smtClean="0"/>
              <a:t>rollexes</a:t>
            </a:r>
            <a:r>
              <a:rPr lang="en-US" dirty="0" smtClean="0"/>
              <a:t> is smart and stylish .</a:t>
            </a:r>
            <a:endParaRPr lang="en-US" dirty="0"/>
          </a:p>
        </p:txBody>
      </p:sp>
      <p:sp>
        <p:nvSpPr>
          <p:cNvPr id="7" name="TextBox 6"/>
          <p:cNvSpPr txBox="1"/>
          <p:nvPr/>
        </p:nvSpPr>
        <p:spPr>
          <a:xfrm>
            <a:off x="428596" y="4603632"/>
            <a:ext cx="6929486" cy="1754326"/>
          </a:xfrm>
          <a:prstGeom prst="rect">
            <a:avLst/>
          </a:prstGeom>
          <a:noFill/>
          <a:ln>
            <a:solidFill>
              <a:schemeClr val="tx1"/>
            </a:solidFill>
          </a:ln>
        </p:spPr>
        <p:txBody>
          <a:bodyPr wrap="square" rtlCol="0">
            <a:spAutoFit/>
          </a:bodyPr>
          <a:lstStyle/>
          <a:p>
            <a:r>
              <a:rPr lang="en-US" dirty="0" smtClean="0"/>
              <a:t>Subject: work distribution</a:t>
            </a:r>
          </a:p>
          <a:p>
            <a:r>
              <a:rPr lang="en-US" dirty="0" smtClean="0"/>
              <a:t>logistics has made the following changes :</a:t>
            </a:r>
          </a:p>
          <a:p>
            <a:r>
              <a:rPr lang="en-US" dirty="0" smtClean="0"/>
              <a:t>bob </a:t>
            </a:r>
            <a:r>
              <a:rPr lang="en-US" dirty="0" err="1" smtClean="0"/>
              <a:t>cotten</a:t>
            </a:r>
            <a:r>
              <a:rPr lang="en-US" dirty="0" smtClean="0"/>
              <a:t> - will handle the wellhead portfolio ( currently handled by tom</a:t>
            </a:r>
            <a:r>
              <a:rPr lang="sr-Latn-BA" dirty="0" smtClean="0"/>
              <a:t> </a:t>
            </a:r>
            <a:r>
              <a:rPr lang="en-US" dirty="0" err="1" smtClean="0"/>
              <a:t>acton</a:t>
            </a:r>
            <a:r>
              <a:rPr lang="en-US" dirty="0" smtClean="0"/>
              <a:t> )</a:t>
            </a:r>
          </a:p>
          <a:p>
            <a:r>
              <a:rPr lang="en-US" dirty="0" smtClean="0"/>
              <a:t>tom </a:t>
            </a:r>
            <a:r>
              <a:rPr lang="en-US" dirty="0" err="1" smtClean="0"/>
              <a:t>acton</a:t>
            </a:r>
            <a:r>
              <a:rPr lang="en-US" dirty="0" smtClean="0"/>
              <a:t> - will handle gulf energy , </a:t>
            </a:r>
            <a:r>
              <a:rPr lang="en-US" dirty="0" err="1" smtClean="0"/>
              <a:t>entex</a:t>
            </a:r>
            <a:r>
              <a:rPr lang="en-US" dirty="0" smtClean="0"/>
              <a:t> , </a:t>
            </a:r>
            <a:r>
              <a:rPr lang="en-US" dirty="0" err="1" smtClean="0"/>
              <a:t>copano</a:t>
            </a:r>
            <a:r>
              <a:rPr lang="en-US" dirty="0" smtClean="0"/>
              <a:t> , </a:t>
            </a:r>
            <a:r>
              <a:rPr lang="en-US" dirty="0" err="1" smtClean="0"/>
              <a:t>sempra</a:t>
            </a:r>
            <a:r>
              <a:rPr lang="en-US" dirty="0" smtClean="0"/>
              <a:t> , and the rest of</a:t>
            </a:r>
            <a:r>
              <a:rPr lang="sr-Latn-BA" dirty="0" smtClean="0"/>
              <a:t> </a:t>
            </a:r>
            <a:r>
              <a:rPr lang="en-US" dirty="0" err="1" smtClean="0"/>
              <a:t>george</a:t>
            </a:r>
            <a:r>
              <a:rPr lang="en-US" dirty="0" smtClean="0"/>
              <a:t> grant ' s desk</a:t>
            </a:r>
            <a:endParaRPr lang="en-US" dirty="0"/>
          </a:p>
        </p:txBody>
      </p:sp>
      <p:pic>
        <p:nvPicPr>
          <p:cNvPr id="8" name="Picture 7" descr="x_mark_red.png"/>
          <p:cNvPicPr>
            <a:picLocks noChangeAspect="1"/>
          </p:cNvPicPr>
          <p:nvPr/>
        </p:nvPicPr>
        <p:blipFill>
          <a:blip r:embed="rId2" cstate="print"/>
          <a:stretch>
            <a:fillRect/>
          </a:stretch>
        </p:blipFill>
        <p:spPr>
          <a:xfrm>
            <a:off x="7715272" y="1857364"/>
            <a:ext cx="1003013" cy="1021587"/>
          </a:xfrm>
          <a:prstGeom prst="rect">
            <a:avLst/>
          </a:prstGeom>
        </p:spPr>
      </p:pic>
      <p:pic>
        <p:nvPicPr>
          <p:cNvPr id="9" name="Picture 8" descr="x_mark_red.png"/>
          <p:cNvPicPr>
            <a:picLocks noChangeAspect="1"/>
          </p:cNvPicPr>
          <p:nvPr/>
        </p:nvPicPr>
        <p:blipFill>
          <a:blip r:embed="rId2" cstate="print"/>
          <a:stretch>
            <a:fillRect/>
          </a:stretch>
        </p:blipFill>
        <p:spPr>
          <a:xfrm>
            <a:off x="7715272" y="3357562"/>
            <a:ext cx="1003013" cy="1021587"/>
          </a:xfrm>
          <a:prstGeom prst="rect">
            <a:avLst/>
          </a:prstGeom>
        </p:spPr>
      </p:pic>
      <p:pic>
        <p:nvPicPr>
          <p:cNvPr id="10" name="Picture 9" descr="check_mark_green.png"/>
          <p:cNvPicPr>
            <a:picLocks noChangeAspect="1"/>
          </p:cNvPicPr>
          <p:nvPr/>
        </p:nvPicPr>
        <p:blipFill>
          <a:blip r:embed="rId3" cstate="print"/>
          <a:stretch>
            <a:fillRect/>
          </a:stretch>
        </p:blipFill>
        <p:spPr>
          <a:xfrm>
            <a:off x="7646398" y="5072074"/>
            <a:ext cx="1140760" cy="1022400"/>
          </a:xfrm>
          <a:prstGeom prst="rect">
            <a:avLst/>
          </a:prstGeom>
        </p:spPr>
      </p:pic>
      <p:sp>
        <p:nvSpPr>
          <p:cNvPr id="11" name="Slide Number Placeholder 10"/>
          <p:cNvSpPr>
            <a:spLocks noGrp="1"/>
          </p:cNvSpPr>
          <p:nvPr>
            <p:ph type="sldNum" sz="quarter" idx="12"/>
          </p:nvPr>
        </p:nvSpPr>
        <p:spPr/>
        <p:txBody>
          <a:bodyPr/>
          <a:lstStyle/>
          <a:p>
            <a:fld id="{C1534019-FCDB-48C0-A9FF-CB8DFB389AA6}"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Linearni klasifikator</a:t>
            </a:r>
            <a:endParaRPr lang="en-US" dirty="0"/>
          </a:p>
        </p:txBody>
      </p:sp>
      <p:sp>
        <p:nvSpPr>
          <p:cNvPr id="3" name="Content Placeholder 2"/>
          <p:cNvSpPr>
            <a:spLocks noGrp="1"/>
          </p:cNvSpPr>
          <p:nvPr>
            <p:ph idx="1"/>
          </p:nvPr>
        </p:nvSpPr>
        <p:spPr/>
        <p:txBody>
          <a:bodyPr/>
          <a:lstStyle/>
          <a:p>
            <a:r>
              <a:rPr lang="sr-Latn-RS" dirty="0" smtClean="0"/>
              <a:t>Neka je dokument predstavljen vektorom </a:t>
            </a:r>
            <a:r>
              <a:rPr lang="sr-Latn-RS" b="1" dirty="0" smtClean="0"/>
              <a:t>x</a:t>
            </a:r>
            <a:r>
              <a:rPr lang="sr-Latn-RS" dirty="0" smtClean="0"/>
              <a:t>=[</a:t>
            </a:r>
            <a:r>
              <a:rPr lang="sr-Latn-RS" i="1" dirty="0" smtClean="0"/>
              <a:t>x</a:t>
            </a:r>
            <a:r>
              <a:rPr lang="sr-Latn-RS" baseline="-25000" dirty="0" smtClean="0"/>
              <a:t>1</a:t>
            </a:r>
            <a:r>
              <a:rPr lang="sr-Latn-RS" dirty="0" smtClean="0"/>
              <a:t> </a:t>
            </a:r>
            <a:r>
              <a:rPr lang="sr-Latn-RS" i="1" dirty="0" smtClean="0"/>
              <a:t>x</a:t>
            </a:r>
            <a:r>
              <a:rPr lang="sr-Latn-RS" baseline="-25000" dirty="0" smtClean="0"/>
              <a:t>2</a:t>
            </a:r>
            <a:r>
              <a:rPr lang="sr-Latn-RS" dirty="0" smtClean="0"/>
              <a:t> ... </a:t>
            </a:r>
            <a:r>
              <a:rPr lang="sr-Latn-RS" i="1" dirty="0" smtClean="0"/>
              <a:t>x</a:t>
            </a:r>
            <a:r>
              <a:rPr lang="sr-Latn-RS" i="1" baseline="-25000" dirty="0" smtClean="0"/>
              <a:t>N</a:t>
            </a:r>
            <a:r>
              <a:rPr lang="sr-Latn-RS" dirty="0" smtClean="0"/>
              <a:t>]</a:t>
            </a:r>
            <a:r>
              <a:rPr lang="sr-Latn-RS" baseline="30000" dirty="0" smtClean="0"/>
              <a:t>T</a:t>
            </a:r>
            <a:r>
              <a:rPr lang="sr-Latn-RS" dirty="0" smtClean="0"/>
              <a:t> </a:t>
            </a:r>
          </a:p>
          <a:p>
            <a:pPr lvl="1"/>
            <a:r>
              <a:rPr lang="en-GB" dirty="0" err="1" smtClean="0"/>
              <a:t>npr</a:t>
            </a:r>
            <a:r>
              <a:rPr lang="sr-Latn-RS" dirty="0" smtClean="0"/>
              <a:t>. vektorska reprezentacija dokumenta (TF-IDF)</a:t>
            </a:r>
          </a:p>
          <a:p>
            <a:r>
              <a:rPr lang="sr-Latn-RS" dirty="0" smtClean="0"/>
              <a:t>Dvije klase – pozitivna (</a:t>
            </a:r>
            <a:r>
              <a:rPr lang="sr-Latn-RS" i="1" dirty="0" smtClean="0"/>
              <a:t>c</a:t>
            </a:r>
            <a:r>
              <a:rPr lang="sr-Latn-RS" dirty="0" smtClean="0"/>
              <a:t>) i negativna </a:t>
            </a:r>
            <a:r>
              <a:rPr lang="sr-Latn-RS" i="1" dirty="0" smtClean="0"/>
              <a:t>(c̄)</a:t>
            </a:r>
            <a:r>
              <a:rPr lang="sr-Latn-RS" dirty="0" smtClean="0"/>
              <a:t> – binarni klasifikator</a:t>
            </a:r>
          </a:p>
          <a:p>
            <a:r>
              <a:rPr lang="sr-Latn-RS" dirty="0" smtClean="0"/>
              <a:t>Linearni klasifikator računa linearnu kombinaciju vrijednosti obilježja </a:t>
            </a:r>
          </a:p>
        </p:txBody>
      </p:sp>
      <p:graphicFrame>
        <p:nvGraphicFramePr>
          <p:cNvPr id="4" name="Object 3"/>
          <p:cNvGraphicFramePr>
            <a:graphicFrameLocks noChangeAspect="1"/>
          </p:cNvGraphicFramePr>
          <p:nvPr/>
        </p:nvGraphicFramePr>
        <p:xfrm>
          <a:off x="3428992" y="5357832"/>
          <a:ext cx="1792287" cy="857250"/>
        </p:xfrm>
        <a:graphic>
          <a:graphicData uri="http://schemas.openxmlformats.org/presentationml/2006/ole">
            <p:oleObj spid="_x0000_s2050" name="Equation" r:id="rId3" imgW="901440" imgH="431640" progId="Equation.3">
              <p:embed/>
            </p:oleObj>
          </a:graphicData>
        </a:graphic>
      </p:graphicFrame>
      <p:sp>
        <p:nvSpPr>
          <p:cNvPr id="5" name="Slide Number Placeholder 4"/>
          <p:cNvSpPr>
            <a:spLocks noGrp="1"/>
          </p:cNvSpPr>
          <p:nvPr>
            <p:ph type="sldNum" sz="quarter" idx="12"/>
          </p:nvPr>
        </p:nvSpPr>
        <p:spPr/>
        <p:txBody>
          <a:bodyPr/>
          <a:lstStyle/>
          <a:p>
            <a:fld id="{C1534019-FCDB-48C0-A9FF-CB8DFB389AA6}"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Linearni klasifikator</a:t>
            </a:r>
            <a:endParaRPr lang="en-GB" dirty="0"/>
          </a:p>
        </p:txBody>
      </p:sp>
      <p:sp>
        <p:nvSpPr>
          <p:cNvPr id="3" name="Content Placeholder 2"/>
          <p:cNvSpPr>
            <a:spLocks noGrp="1"/>
          </p:cNvSpPr>
          <p:nvPr>
            <p:ph idx="1"/>
          </p:nvPr>
        </p:nvSpPr>
        <p:spPr>
          <a:xfrm>
            <a:off x="457200" y="1600201"/>
            <a:ext cx="8229600" cy="1971676"/>
          </a:xfrm>
        </p:spPr>
        <p:txBody>
          <a:bodyPr/>
          <a:lstStyle/>
          <a:p>
            <a:r>
              <a:rPr lang="sr-Latn-RS" dirty="0" smtClean="0"/>
              <a:t>Odluka se donosi na osnovu poređenja sa pragom odlučivanja</a:t>
            </a:r>
            <a:endParaRPr lang="en-GB" dirty="0"/>
          </a:p>
        </p:txBody>
      </p:sp>
      <p:graphicFrame>
        <p:nvGraphicFramePr>
          <p:cNvPr id="3074" name="Object 2"/>
          <p:cNvGraphicFramePr>
            <a:graphicFrameLocks noChangeAspect="1"/>
          </p:cNvGraphicFramePr>
          <p:nvPr/>
        </p:nvGraphicFramePr>
        <p:xfrm>
          <a:off x="3448844" y="2643188"/>
          <a:ext cx="2246312" cy="857250"/>
        </p:xfrm>
        <a:graphic>
          <a:graphicData uri="http://schemas.openxmlformats.org/presentationml/2006/ole">
            <p:oleObj spid="_x0000_s3074" name="Equation" r:id="rId3" imgW="1130040" imgH="431640" progId="Equation.3">
              <p:embed/>
            </p:oleObj>
          </a:graphicData>
        </a:graphic>
      </p:graphicFrame>
      <p:sp>
        <p:nvSpPr>
          <p:cNvPr id="5" name="TextBox 4"/>
          <p:cNvSpPr txBox="1"/>
          <p:nvPr/>
        </p:nvSpPr>
        <p:spPr>
          <a:xfrm>
            <a:off x="500034" y="3643314"/>
            <a:ext cx="8215370" cy="1569660"/>
          </a:xfrm>
          <a:prstGeom prst="rect">
            <a:avLst/>
          </a:prstGeom>
          <a:noFill/>
        </p:spPr>
        <p:txBody>
          <a:bodyPr wrap="square" rtlCol="0">
            <a:spAutoFit/>
          </a:bodyPr>
          <a:lstStyle/>
          <a:p>
            <a:r>
              <a:rPr lang="sr-Latn-RS" sz="2400" dirty="0" smtClean="0"/>
              <a:t>Težine </a:t>
            </a:r>
            <a:r>
              <a:rPr lang="sr-Latn-RS" sz="2400" i="1" dirty="0" smtClean="0"/>
              <a:t>w</a:t>
            </a:r>
            <a:r>
              <a:rPr lang="sr-Latn-RS" sz="2400" i="1" baseline="-25000" dirty="0" smtClean="0"/>
              <a:t>i</a:t>
            </a:r>
            <a:r>
              <a:rPr lang="sr-Latn-RS" sz="2400" dirty="0" smtClean="0"/>
              <a:t> i prag odlučivanja </a:t>
            </a:r>
            <a:r>
              <a:rPr lang="sr-Latn-RS" sz="2400" dirty="0" smtClean="0">
                <a:latin typeface="Symbol" pitchFamily="18" charset="2"/>
              </a:rPr>
              <a:t>q </a:t>
            </a:r>
            <a:r>
              <a:rPr lang="sr-Latn-RS" sz="2400" dirty="0" smtClean="0"/>
              <a:t>su parametri čije se vrijednosti određuju tokom obučavanja na osnovu primjera iz trening skupa.</a:t>
            </a:r>
          </a:p>
          <a:p>
            <a:r>
              <a:rPr lang="sr-Latn-RS" sz="2400" dirty="0" smtClean="0"/>
              <a:t>Često se vektor obilježja proširuje sa vrijednošću </a:t>
            </a:r>
            <a:r>
              <a:rPr lang="sr-Latn-RS" sz="2400" i="1" dirty="0" smtClean="0"/>
              <a:t>x</a:t>
            </a:r>
            <a:r>
              <a:rPr lang="sr-Latn-RS" sz="2400" baseline="-25000" dirty="0" smtClean="0"/>
              <a:t>0</a:t>
            </a:r>
            <a:r>
              <a:rPr lang="sr-Latn-RS" sz="2400" dirty="0" smtClean="0"/>
              <a:t> = 1 pa se prag odlučivanja uključuje u vektor težina klasifikatora:</a:t>
            </a:r>
            <a:endParaRPr lang="en-GB" sz="2400" dirty="0"/>
          </a:p>
        </p:txBody>
      </p:sp>
      <p:graphicFrame>
        <p:nvGraphicFramePr>
          <p:cNvPr id="3075" name="Object 3"/>
          <p:cNvGraphicFramePr>
            <a:graphicFrameLocks noChangeAspect="1"/>
          </p:cNvGraphicFramePr>
          <p:nvPr/>
        </p:nvGraphicFramePr>
        <p:xfrm>
          <a:off x="3441700" y="5286375"/>
          <a:ext cx="2219325" cy="857250"/>
        </p:xfrm>
        <a:graphic>
          <a:graphicData uri="http://schemas.openxmlformats.org/presentationml/2006/ole">
            <p:oleObj spid="_x0000_s3075" name="Equation" r:id="rId4" imgW="1117440" imgH="431640" progId="Equation.3">
              <p:embed/>
            </p:oleObj>
          </a:graphicData>
        </a:graphic>
      </p:graphicFrame>
      <p:sp>
        <p:nvSpPr>
          <p:cNvPr id="7" name="Slide Number Placeholder 6"/>
          <p:cNvSpPr>
            <a:spLocks noGrp="1"/>
          </p:cNvSpPr>
          <p:nvPr>
            <p:ph type="sldNum" sz="quarter" idx="12"/>
          </p:nvPr>
        </p:nvSpPr>
        <p:spPr/>
        <p:txBody>
          <a:bodyPr/>
          <a:lstStyle/>
          <a:p>
            <a:fld id="{C1534019-FCDB-48C0-A9FF-CB8DFB389AA6}"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Granica odlučivanja</a:t>
            </a:r>
            <a:endParaRPr lang="en-GB" dirty="0"/>
          </a:p>
        </p:txBody>
      </p:sp>
      <p:sp>
        <p:nvSpPr>
          <p:cNvPr id="3" name="Content Placeholder 2"/>
          <p:cNvSpPr>
            <a:spLocks noGrp="1"/>
          </p:cNvSpPr>
          <p:nvPr>
            <p:ph idx="1"/>
          </p:nvPr>
        </p:nvSpPr>
        <p:spPr>
          <a:xfrm>
            <a:off x="457200" y="1600201"/>
            <a:ext cx="8229600" cy="1685923"/>
          </a:xfrm>
        </p:spPr>
        <p:txBody>
          <a:bodyPr>
            <a:normAutofit fontScale="92500" lnSpcReduction="20000"/>
          </a:bodyPr>
          <a:lstStyle/>
          <a:p>
            <a:r>
              <a:rPr lang="sr-Latn-RS" dirty="0" smtClean="0"/>
              <a:t>Geometrijski granica odlučivanja kod linearnog klasifikatora je prava (2D), ravan (3D) ili hiperravan (višedimenzionalni prostor)</a:t>
            </a:r>
          </a:p>
          <a:p>
            <a:r>
              <a:rPr lang="sr-Latn-RS" dirty="0" smtClean="0"/>
              <a:t>Pretpostavka je da su klase </a:t>
            </a:r>
            <a:r>
              <a:rPr lang="sr-Latn-RS" i="1" dirty="0" smtClean="0"/>
              <a:t>linearno separabilne</a:t>
            </a:r>
            <a:endParaRPr lang="sr-Latn-RS" dirty="0" smtClean="0"/>
          </a:p>
          <a:p>
            <a:endParaRPr lang="en-GB" dirty="0"/>
          </a:p>
        </p:txBody>
      </p:sp>
      <p:cxnSp>
        <p:nvCxnSpPr>
          <p:cNvPr id="5" name="Straight Arrow Connector 4"/>
          <p:cNvCxnSpPr/>
          <p:nvPr/>
        </p:nvCxnSpPr>
        <p:spPr>
          <a:xfrm>
            <a:off x="1142976" y="4857760"/>
            <a:ext cx="628654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flipH="1" flipV="1">
            <a:off x="2750331" y="4893479"/>
            <a:ext cx="307183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2357422" y="421481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857488" y="450057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786050" y="500063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428992"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857488" y="407194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500298" y="457200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285984" y="528638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857752" y="450057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00062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572000" y="500063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5214942" y="450057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35781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214942" y="557214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4786314" y="535782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5214942" y="528638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p:cNvCxnSpPr/>
          <p:nvPr/>
        </p:nvCxnSpPr>
        <p:spPr>
          <a:xfrm rot="5400000" flipH="1" flipV="1">
            <a:off x="2393141" y="3679033"/>
            <a:ext cx="2786082" cy="2571768"/>
          </a:xfrm>
          <a:prstGeom prst="line">
            <a:avLst/>
          </a:prstGeom>
        </p:spPr>
        <p:style>
          <a:lnRef idx="2">
            <a:schemeClr val="accent2"/>
          </a:lnRef>
          <a:fillRef idx="0">
            <a:schemeClr val="accent2"/>
          </a:fillRef>
          <a:effectRef idx="1">
            <a:schemeClr val="accent2"/>
          </a:effectRef>
          <a:fontRef idx="minor">
            <a:schemeClr val="tx1"/>
          </a:fontRef>
        </p:style>
      </p:cxnSp>
      <p:sp>
        <p:nvSpPr>
          <p:cNvPr id="25" name="Slide Number Placeholder 24"/>
          <p:cNvSpPr>
            <a:spLocks noGrp="1"/>
          </p:cNvSpPr>
          <p:nvPr>
            <p:ph type="sldNum" sz="quarter" idx="12"/>
          </p:nvPr>
        </p:nvSpPr>
        <p:spPr/>
        <p:txBody>
          <a:bodyPr/>
          <a:lstStyle/>
          <a:p>
            <a:fld id="{C1534019-FCDB-48C0-A9FF-CB8DFB389AA6}"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594" name="Picture 2"/>
          <p:cNvPicPr>
            <a:picLocks noChangeAspect="1" noChangeArrowheads="1"/>
          </p:cNvPicPr>
          <p:nvPr/>
        </p:nvPicPr>
        <p:blipFill>
          <a:blip r:embed="rId3"/>
          <a:srcRect/>
          <a:stretch>
            <a:fillRect/>
          </a:stretch>
        </p:blipFill>
        <p:spPr bwMode="auto">
          <a:xfrm>
            <a:off x="1535885" y="1009914"/>
            <a:ext cx="6072230" cy="5640626"/>
          </a:xfrm>
          <a:prstGeom prst="rect">
            <a:avLst/>
          </a:prstGeom>
          <a:noFill/>
          <a:ln w="9525">
            <a:noFill/>
            <a:miter lim="800000"/>
            <a:headEnd/>
            <a:tailEnd/>
          </a:ln>
          <a:effectLst/>
        </p:spPr>
      </p:pic>
      <p:sp>
        <p:nvSpPr>
          <p:cNvPr id="2" name="Title 1"/>
          <p:cNvSpPr>
            <a:spLocks noGrp="1"/>
          </p:cNvSpPr>
          <p:nvPr>
            <p:ph type="title"/>
          </p:nvPr>
        </p:nvSpPr>
        <p:spPr/>
        <p:txBody>
          <a:bodyPr>
            <a:normAutofit fontScale="90000"/>
          </a:bodyPr>
          <a:lstStyle/>
          <a:p>
            <a:r>
              <a:rPr lang="sr-Latn-BA" dirty="0" smtClean="0"/>
              <a:t>Uticaj dokumenata narušenih šumom</a:t>
            </a:r>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Linearni i nelinearni klasifikatori</a:t>
            </a:r>
            <a:endParaRPr lang="en-US" dirty="0"/>
          </a:p>
        </p:txBody>
      </p:sp>
      <p:sp>
        <p:nvSpPr>
          <p:cNvPr id="4" name="Content Placeholder 3"/>
          <p:cNvSpPr>
            <a:spLocks noGrp="1"/>
          </p:cNvSpPr>
          <p:nvPr>
            <p:ph idx="1"/>
          </p:nvPr>
        </p:nvSpPr>
        <p:spPr>
          <a:xfrm>
            <a:off x="428596" y="1285861"/>
            <a:ext cx="8229600" cy="1428760"/>
          </a:xfrm>
        </p:spPr>
        <p:txBody>
          <a:bodyPr>
            <a:normAutofit/>
          </a:bodyPr>
          <a:lstStyle/>
          <a:p>
            <a:r>
              <a:rPr lang="sr-Latn-BA" dirty="0" smtClean="0"/>
              <a:t>Ako je granica odlučivanja hiperravan radi se o linearnom klasifikatoru</a:t>
            </a:r>
          </a:p>
        </p:txBody>
      </p:sp>
      <p:pic>
        <p:nvPicPr>
          <p:cNvPr id="111618" name="Picture 2"/>
          <p:cNvPicPr>
            <a:picLocks noChangeAspect="1" noChangeArrowheads="1"/>
          </p:cNvPicPr>
          <p:nvPr/>
        </p:nvPicPr>
        <p:blipFill>
          <a:blip r:embed="rId2"/>
          <a:srcRect/>
          <a:stretch>
            <a:fillRect/>
          </a:stretch>
        </p:blipFill>
        <p:spPr bwMode="auto">
          <a:xfrm>
            <a:off x="2107389" y="2357430"/>
            <a:ext cx="4929222" cy="4434652"/>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C1534019-FCDB-48C0-A9FF-CB8DFB389AA6}"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Kako odrediti granicu odlučivanja?</a:t>
            </a:r>
            <a:endParaRPr lang="en-GB" dirty="0"/>
          </a:p>
        </p:txBody>
      </p:sp>
      <p:sp>
        <p:nvSpPr>
          <p:cNvPr id="3" name="Content Placeholder 2"/>
          <p:cNvSpPr>
            <a:spLocks noGrp="1"/>
          </p:cNvSpPr>
          <p:nvPr>
            <p:ph idx="1"/>
          </p:nvPr>
        </p:nvSpPr>
        <p:spPr>
          <a:xfrm>
            <a:off x="457200" y="1600201"/>
            <a:ext cx="8229600" cy="1685924"/>
          </a:xfrm>
        </p:spPr>
        <p:txBody>
          <a:bodyPr>
            <a:normAutofit fontScale="92500" lnSpcReduction="20000"/>
          </a:bodyPr>
          <a:lstStyle/>
          <a:p>
            <a:r>
              <a:rPr lang="sr-Latn-RS" dirty="0" smtClean="0"/>
              <a:t>Postoji veliki broj algoritama za obučavanje linearnih klasifikatora: najmanji kvadrati, Bayes, pravilo perceptrona, mašine sa vektorima nosačima</a:t>
            </a:r>
            <a:endParaRPr lang="en-GB" dirty="0"/>
          </a:p>
        </p:txBody>
      </p:sp>
      <p:cxnSp>
        <p:nvCxnSpPr>
          <p:cNvPr id="4" name="Straight Arrow Connector 3"/>
          <p:cNvCxnSpPr/>
          <p:nvPr/>
        </p:nvCxnSpPr>
        <p:spPr>
          <a:xfrm>
            <a:off x="1142976" y="4857760"/>
            <a:ext cx="628654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rot="5400000" flipH="1" flipV="1">
            <a:off x="2750331" y="4893479"/>
            <a:ext cx="307183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2357422" y="421481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857488" y="450057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786050" y="500063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428992"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857488" y="407194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500298" y="457200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285984" y="528638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4857752" y="450057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00062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572000" y="500063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214942" y="450057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5357818" y="485776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214942" y="5572140"/>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786314" y="535782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5214942" y="528638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p:nvPr/>
        </p:nvCxnSpPr>
        <p:spPr>
          <a:xfrm rot="5400000" flipH="1" flipV="1">
            <a:off x="2607455" y="3750471"/>
            <a:ext cx="2786082" cy="2571768"/>
          </a:xfrm>
          <a:prstGeom prst="line">
            <a:avLst/>
          </a:prstGeom>
        </p:spPr>
        <p:style>
          <a:lnRef idx="2">
            <a:schemeClr val="accent2"/>
          </a:lnRef>
          <a:fillRef idx="0">
            <a:schemeClr val="accent2"/>
          </a:fillRef>
          <a:effectRef idx="1">
            <a:schemeClr val="accent2"/>
          </a:effectRef>
          <a:fontRef idx="minor">
            <a:schemeClr val="tx1"/>
          </a:fontRef>
        </p:style>
      </p:cxnSp>
      <p:cxnSp>
        <p:nvCxnSpPr>
          <p:cNvPr id="22" name="Straight Connector 21"/>
          <p:cNvCxnSpPr/>
          <p:nvPr/>
        </p:nvCxnSpPr>
        <p:spPr>
          <a:xfrm rot="5400000" flipH="1" flipV="1">
            <a:off x="2526493" y="4188623"/>
            <a:ext cx="3009920" cy="1776426"/>
          </a:xfrm>
          <a:prstGeom prst="line">
            <a:avLst/>
          </a:prstGeom>
        </p:spPr>
        <p:style>
          <a:lnRef idx="2">
            <a:schemeClr val="accent2"/>
          </a:lnRef>
          <a:fillRef idx="0">
            <a:schemeClr val="accent2"/>
          </a:fillRef>
          <a:effectRef idx="1">
            <a:schemeClr val="accent2"/>
          </a:effectRef>
          <a:fontRef idx="minor">
            <a:schemeClr val="tx1"/>
          </a:fontRef>
        </p:style>
      </p:cxnSp>
      <p:cxnSp>
        <p:nvCxnSpPr>
          <p:cNvPr id="24" name="Straight Connector 23"/>
          <p:cNvCxnSpPr/>
          <p:nvPr/>
        </p:nvCxnSpPr>
        <p:spPr>
          <a:xfrm rot="5400000" flipH="1" flipV="1">
            <a:off x="2566974" y="4076704"/>
            <a:ext cx="2938482" cy="1928826"/>
          </a:xfrm>
          <a:prstGeom prst="line">
            <a:avLst/>
          </a:prstGeom>
        </p:spPr>
        <p:style>
          <a:lnRef idx="2">
            <a:schemeClr val="accent2"/>
          </a:lnRef>
          <a:fillRef idx="0">
            <a:schemeClr val="accent2"/>
          </a:fillRef>
          <a:effectRef idx="1">
            <a:schemeClr val="accent2"/>
          </a:effectRef>
          <a:fontRef idx="minor">
            <a:schemeClr val="tx1"/>
          </a:fontRef>
        </p:style>
      </p:cxnSp>
      <p:cxnSp>
        <p:nvCxnSpPr>
          <p:cNvPr id="26" name="Straight Connector 25"/>
          <p:cNvCxnSpPr/>
          <p:nvPr/>
        </p:nvCxnSpPr>
        <p:spPr>
          <a:xfrm rot="5400000" flipH="1" flipV="1">
            <a:off x="2571737" y="4429133"/>
            <a:ext cx="3000394" cy="1143008"/>
          </a:xfrm>
          <a:prstGeom prst="line">
            <a:avLst/>
          </a:prstGeom>
        </p:spPr>
        <p:style>
          <a:lnRef idx="2">
            <a:schemeClr val="accent2"/>
          </a:lnRef>
          <a:fillRef idx="0">
            <a:schemeClr val="accent2"/>
          </a:fillRef>
          <a:effectRef idx="1">
            <a:schemeClr val="accent2"/>
          </a:effectRef>
          <a:fontRef idx="minor">
            <a:schemeClr val="tx1"/>
          </a:fontRef>
        </p:style>
      </p:cxnSp>
      <p:sp>
        <p:nvSpPr>
          <p:cNvPr id="25" name="Slide Number Placeholder 24"/>
          <p:cNvSpPr>
            <a:spLocks noGrp="1"/>
          </p:cNvSpPr>
          <p:nvPr>
            <p:ph type="sldNum" sz="quarter" idx="12"/>
          </p:nvPr>
        </p:nvSpPr>
        <p:spPr/>
        <p:txBody>
          <a:bodyPr/>
          <a:lstStyle/>
          <a:p>
            <a:fld id="{C1534019-FCDB-48C0-A9FF-CB8DFB389AA6}"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Mašine sa vektorima nosačima</a:t>
            </a:r>
            <a:br>
              <a:rPr lang="sr-Latn-BA" dirty="0" smtClean="0"/>
            </a:br>
            <a:r>
              <a:rPr lang="sr-Latn-BA" dirty="0" smtClean="0"/>
              <a:t>Support Vector Machine (SVM)</a:t>
            </a:r>
            <a:endParaRPr lang="en-US" dirty="0"/>
          </a:p>
        </p:txBody>
      </p:sp>
      <p:sp>
        <p:nvSpPr>
          <p:cNvPr id="3" name="Content Placeholder 2"/>
          <p:cNvSpPr>
            <a:spLocks noGrp="1"/>
          </p:cNvSpPr>
          <p:nvPr>
            <p:ph idx="1"/>
          </p:nvPr>
        </p:nvSpPr>
        <p:spPr/>
        <p:txBody>
          <a:bodyPr>
            <a:normAutofit fontScale="85000" lnSpcReduction="20000"/>
          </a:bodyPr>
          <a:lstStyle/>
          <a:p>
            <a:r>
              <a:rPr lang="sr-Latn-BA" dirty="0" smtClean="0"/>
              <a:t>Želimo da obučimo klasifikator tako da postiže dobru generalizaciju</a:t>
            </a:r>
          </a:p>
          <a:p>
            <a:r>
              <a:rPr lang="sr-Latn-BA" dirty="0" smtClean="0"/>
              <a:t>SVM traži optimalnu granicu odlučivanja</a:t>
            </a:r>
          </a:p>
          <a:p>
            <a:r>
              <a:rPr lang="sr-Latn-BA" dirty="0" smtClean="0"/>
              <a:t>Kriterijum kod SVM je da granica odlučivanja bude maksimalno udaljena od trening primjera</a:t>
            </a:r>
          </a:p>
          <a:p>
            <a:r>
              <a:rPr lang="sr-Latn-BA" dirty="0" smtClean="0"/>
              <a:t>Udaljenost najbližih primjera od granice odlučivanja naziva se </a:t>
            </a:r>
            <a:r>
              <a:rPr lang="sr-Latn-BA" i="1" dirty="0" smtClean="0"/>
              <a:t>margina klasifikatora</a:t>
            </a:r>
            <a:endParaRPr lang="sr-Latn-BA" dirty="0" smtClean="0"/>
          </a:p>
          <a:p>
            <a:r>
              <a:rPr lang="sr-Latn-BA" dirty="0" smtClean="0"/>
              <a:t>Želimo da maksimiziramo marginu </a:t>
            </a:r>
          </a:p>
          <a:p>
            <a:r>
              <a:rPr lang="sr-Latn-BA" dirty="0" smtClean="0"/>
              <a:t>Granica (funkcija) odlučivanja zavisi od malog broja trening primjera – </a:t>
            </a:r>
            <a:r>
              <a:rPr lang="sr-Latn-BA" i="1" dirty="0" smtClean="0"/>
              <a:t>vektori nosači</a:t>
            </a:r>
            <a:r>
              <a:rPr lang="sr-Latn-BA" dirty="0" smtClean="0"/>
              <a:t> (support vectors)</a:t>
            </a:r>
          </a:p>
          <a:p>
            <a:r>
              <a:rPr lang="sr-Latn-BA" dirty="0" smtClean="0"/>
              <a:t>Ostali primjeri ne utiču na granicu odlučivanja</a:t>
            </a:r>
          </a:p>
          <a:p>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Maksimizacija margine klasifikatora</a:t>
            </a:r>
            <a:endParaRPr lang="en-US" dirty="0"/>
          </a:p>
        </p:txBody>
      </p:sp>
      <p:pic>
        <p:nvPicPr>
          <p:cNvPr id="112642" name="Picture 2"/>
          <p:cNvPicPr>
            <a:picLocks noChangeAspect="1" noChangeArrowheads="1"/>
          </p:cNvPicPr>
          <p:nvPr/>
        </p:nvPicPr>
        <p:blipFill>
          <a:blip r:embed="rId3"/>
          <a:srcRect/>
          <a:stretch>
            <a:fillRect/>
          </a:stretch>
        </p:blipFill>
        <p:spPr bwMode="auto">
          <a:xfrm>
            <a:off x="1357290" y="1252621"/>
            <a:ext cx="5929354" cy="5319651"/>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C1534019-FCDB-48C0-A9FF-CB8DFB389AA6}"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1143000"/>
          </a:xfrm>
        </p:spPr>
        <p:txBody>
          <a:bodyPr/>
          <a:lstStyle/>
          <a:p>
            <a:r>
              <a:rPr lang="sr-Latn-BA" dirty="0" smtClean="0"/>
              <a:t>Smanjenje kapaciteta klasifikatora</a:t>
            </a:r>
            <a:endParaRPr lang="en-US" dirty="0"/>
          </a:p>
        </p:txBody>
      </p:sp>
      <p:sp>
        <p:nvSpPr>
          <p:cNvPr id="3" name="Content Placeholder 2"/>
          <p:cNvSpPr>
            <a:spLocks noGrp="1"/>
          </p:cNvSpPr>
          <p:nvPr>
            <p:ph idx="1"/>
          </p:nvPr>
        </p:nvSpPr>
        <p:spPr>
          <a:xfrm>
            <a:off x="457200" y="1189053"/>
            <a:ext cx="8229600" cy="4525963"/>
          </a:xfrm>
        </p:spPr>
        <p:txBody>
          <a:bodyPr/>
          <a:lstStyle/>
          <a:p>
            <a:r>
              <a:rPr lang="sr-Latn-BA" dirty="0" smtClean="0"/>
              <a:t>Postoji manje mogućnosti da se “debela” granica odlučivanja postavi između klasa</a:t>
            </a:r>
          </a:p>
          <a:p>
            <a:r>
              <a:rPr lang="sr-Latn-BA" dirty="0" smtClean="0"/>
              <a:t>Smanjuje se kapacitet klasifikatora i poboljšava sposobnost generalizacije</a:t>
            </a:r>
            <a:endParaRPr lang="en-US" dirty="0"/>
          </a:p>
        </p:txBody>
      </p:sp>
      <p:sp>
        <p:nvSpPr>
          <p:cNvPr id="4" name="Oval 3"/>
          <p:cNvSpPr>
            <a:spLocks noChangeArrowheads="1"/>
          </p:cNvSpPr>
          <p:nvPr/>
        </p:nvSpPr>
        <p:spPr bwMode="auto">
          <a:xfrm>
            <a:off x="2133600" y="4410661"/>
            <a:ext cx="152400" cy="152400"/>
          </a:xfrm>
          <a:prstGeom prst="ellipse">
            <a:avLst/>
          </a:prstGeom>
          <a:solidFill>
            <a:srgbClr val="990033"/>
          </a:solidFill>
          <a:ln w="9525">
            <a:solidFill>
              <a:schemeClr val="tx1"/>
            </a:solidFill>
            <a:round/>
            <a:headEnd/>
            <a:tailEnd/>
          </a:ln>
        </p:spPr>
        <p:txBody>
          <a:bodyPr wrap="none" anchor="ctr"/>
          <a:lstStyle/>
          <a:p>
            <a:endParaRPr lang="en-US"/>
          </a:p>
        </p:txBody>
      </p:sp>
      <p:sp>
        <p:nvSpPr>
          <p:cNvPr id="5" name="Oval 4"/>
          <p:cNvSpPr>
            <a:spLocks noChangeArrowheads="1"/>
          </p:cNvSpPr>
          <p:nvPr/>
        </p:nvSpPr>
        <p:spPr bwMode="auto">
          <a:xfrm>
            <a:off x="4800600" y="4867861"/>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6" name="Oval 5"/>
          <p:cNvSpPr>
            <a:spLocks noChangeArrowheads="1"/>
          </p:cNvSpPr>
          <p:nvPr/>
        </p:nvSpPr>
        <p:spPr bwMode="auto">
          <a:xfrm>
            <a:off x="2286000" y="4944061"/>
            <a:ext cx="152400" cy="152400"/>
          </a:xfrm>
          <a:prstGeom prst="ellipse">
            <a:avLst/>
          </a:prstGeom>
          <a:solidFill>
            <a:srgbClr val="990033"/>
          </a:solidFill>
          <a:ln w="9525">
            <a:solidFill>
              <a:schemeClr val="tx1"/>
            </a:solidFill>
            <a:round/>
            <a:headEnd/>
            <a:tailEnd/>
          </a:ln>
        </p:spPr>
        <p:txBody>
          <a:bodyPr wrap="none" anchor="ctr"/>
          <a:lstStyle/>
          <a:p>
            <a:endParaRPr lang="en-US"/>
          </a:p>
        </p:txBody>
      </p:sp>
      <p:sp>
        <p:nvSpPr>
          <p:cNvPr id="7" name="Oval 6"/>
          <p:cNvSpPr>
            <a:spLocks noChangeArrowheads="1"/>
          </p:cNvSpPr>
          <p:nvPr/>
        </p:nvSpPr>
        <p:spPr bwMode="auto">
          <a:xfrm>
            <a:off x="2438400" y="6010861"/>
            <a:ext cx="152400" cy="152400"/>
          </a:xfrm>
          <a:prstGeom prst="ellipse">
            <a:avLst/>
          </a:prstGeom>
          <a:solidFill>
            <a:srgbClr val="990033"/>
          </a:solidFill>
          <a:ln w="9525">
            <a:solidFill>
              <a:schemeClr val="tx1"/>
            </a:solidFill>
            <a:round/>
            <a:headEnd/>
            <a:tailEnd/>
          </a:ln>
        </p:spPr>
        <p:txBody>
          <a:bodyPr wrap="none" anchor="ctr"/>
          <a:lstStyle/>
          <a:p>
            <a:endParaRPr lang="en-US"/>
          </a:p>
        </p:txBody>
      </p:sp>
      <p:sp>
        <p:nvSpPr>
          <p:cNvPr id="8" name="Oval 7"/>
          <p:cNvSpPr>
            <a:spLocks noChangeArrowheads="1"/>
          </p:cNvSpPr>
          <p:nvPr/>
        </p:nvSpPr>
        <p:spPr bwMode="auto">
          <a:xfrm>
            <a:off x="3352800" y="4410661"/>
            <a:ext cx="152400" cy="152400"/>
          </a:xfrm>
          <a:prstGeom prst="ellipse">
            <a:avLst/>
          </a:prstGeom>
          <a:solidFill>
            <a:srgbClr val="990033"/>
          </a:solidFill>
          <a:ln w="9525">
            <a:solidFill>
              <a:schemeClr val="tx1"/>
            </a:solidFill>
            <a:round/>
            <a:headEnd/>
            <a:tailEnd/>
          </a:ln>
        </p:spPr>
        <p:txBody>
          <a:bodyPr wrap="none" anchor="ctr"/>
          <a:lstStyle/>
          <a:p>
            <a:endParaRPr lang="en-US"/>
          </a:p>
        </p:txBody>
      </p:sp>
      <p:sp>
        <p:nvSpPr>
          <p:cNvPr id="9" name="Oval 8"/>
          <p:cNvSpPr>
            <a:spLocks noChangeArrowheads="1"/>
          </p:cNvSpPr>
          <p:nvPr/>
        </p:nvSpPr>
        <p:spPr bwMode="auto">
          <a:xfrm>
            <a:off x="1828800" y="5401261"/>
            <a:ext cx="152400" cy="152400"/>
          </a:xfrm>
          <a:prstGeom prst="ellipse">
            <a:avLst/>
          </a:prstGeom>
          <a:solidFill>
            <a:srgbClr val="990033"/>
          </a:solidFill>
          <a:ln w="9525">
            <a:solidFill>
              <a:schemeClr val="tx1"/>
            </a:solidFill>
            <a:round/>
            <a:headEnd/>
            <a:tailEnd/>
          </a:ln>
        </p:spPr>
        <p:txBody>
          <a:bodyPr wrap="none" anchor="ctr"/>
          <a:lstStyle/>
          <a:p>
            <a:endParaRPr lang="en-US"/>
          </a:p>
        </p:txBody>
      </p:sp>
      <p:sp>
        <p:nvSpPr>
          <p:cNvPr id="10" name="Oval 9"/>
          <p:cNvSpPr>
            <a:spLocks noChangeArrowheads="1"/>
          </p:cNvSpPr>
          <p:nvPr/>
        </p:nvSpPr>
        <p:spPr bwMode="auto">
          <a:xfrm>
            <a:off x="2895600" y="5172661"/>
            <a:ext cx="152400" cy="152400"/>
          </a:xfrm>
          <a:prstGeom prst="ellipse">
            <a:avLst/>
          </a:prstGeom>
          <a:solidFill>
            <a:srgbClr val="990033"/>
          </a:solidFill>
          <a:ln w="9525">
            <a:solidFill>
              <a:schemeClr val="tx1"/>
            </a:solidFill>
            <a:round/>
            <a:headEnd/>
            <a:tailEnd/>
          </a:ln>
        </p:spPr>
        <p:txBody>
          <a:bodyPr wrap="none" anchor="ctr"/>
          <a:lstStyle/>
          <a:p>
            <a:endParaRPr lang="en-US"/>
          </a:p>
        </p:txBody>
      </p:sp>
      <p:sp>
        <p:nvSpPr>
          <p:cNvPr id="11" name="Oval 10"/>
          <p:cNvSpPr>
            <a:spLocks noChangeArrowheads="1"/>
          </p:cNvSpPr>
          <p:nvPr/>
        </p:nvSpPr>
        <p:spPr bwMode="auto">
          <a:xfrm>
            <a:off x="3581400" y="4791661"/>
            <a:ext cx="152400" cy="152400"/>
          </a:xfrm>
          <a:prstGeom prst="ellipse">
            <a:avLst/>
          </a:prstGeom>
          <a:solidFill>
            <a:srgbClr val="990033"/>
          </a:solidFill>
          <a:ln w="9525">
            <a:solidFill>
              <a:schemeClr val="tx1"/>
            </a:solidFill>
            <a:round/>
            <a:headEnd/>
            <a:tailEnd/>
          </a:ln>
        </p:spPr>
        <p:txBody>
          <a:bodyPr wrap="none" anchor="ctr"/>
          <a:lstStyle/>
          <a:p>
            <a:endParaRPr lang="en-US"/>
          </a:p>
        </p:txBody>
      </p:sp>
      <p:sp>
        <p:nvSpPr>
          <p:cNvPr id="12" name="Oval 11"/>
          <p:cNvSpPr>
            <a:spLocks noChangeArrowheads="1"/>
          </p:cNvSpPr>
          <p:nvPr/>
        </p:nvSpPr>
        <p:spPr bwMode="auto">
          <a:xfrm>
            <a:off x="3200400" y="6010861"/>
            <a:ext cx="152400" cy="152400"/>
          </a:xfrm>
          <a:prstGeom prst="ellipse">
            <a:avLst/>
          </a:prstGeom>
          <a:solidFill>
            <a:srgbClr val="990033"/>
          </a:solidFill>
          <a:ln w="9525">
            <a:solidFill>
              <a:schemeClr val="tx1"/>
            </a:solidFill>
            <a:round/>
            <a:headEnd/>
            <a:tailEnd/>
          </a:ln>
        </p:spPr>
        <p:txBody>
          <a:bodyPr wrap="none" anchor="ctr"/>
          <a:lstStyle/>
          <a:p>
            <a:endParaRPr lang="en-US"/>
          </a:p>
        </p:txBody>
      </p:sp>
      <p:sp>
        <p:nvSpPr>
          <p:cNvPr id="13" name="Oval 12"/>
          <p:cNvSpPr>
            <a:spLocks noChangeArrowheads="1"/>
          </p:cNvSpPr>
          <p:nvPr/>
        </p:nvSpPr>
        <p:spPr bwMode="auto">
          <a:xfrm>
            <a:off x="5105400" y="5477461"/>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4" name="Oval 13"/>
          <p:cNvSpPr>
            <a:spLocks noChangeArrowheads="1"/>
          </p:cNvSpPr>
          <p:nvPr/>
        </p:nvSpPr>
        <p:spPr bwMode="auto">
          <a:xfrm>
            <a:off x="5257800" y="4258261"/>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 name="Oval 14"/>
          <p:cNvSpPr>
            <a:spLocks noChangeArrowheads="1"/>
          </p:cNvSpPr>
          <p:nvPr/>
        </p:nvSpPr>
        <p:spPr bwMode="auto">
          <a:xfrm>
            <a:off x="6324600" y="4410661"/>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 name="Oval 15"/>
          <p:cNvSpPr>
            <a:spLocks noChangeArrowheads="1"/>
          </p:cNvSpPr>
          <p:nvPr/>
        </p:nvSpPr>
        <p:spPr bwMode="auto">
          <a:xfrm>
            <a:off x="5562600" y="4563061"/>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7" name="Rectangle 21"/>
          <p:cNvSpPr>
            <a:spLocks noChangeArrowheads="1"/>
          </p:cNvSpPr>
          <p:nvPr/>
        </p:nvSpPr>
        <p:spPr bwMode="auto">
          <a:xfrm>
            <a:off x="3810000" y="3420061"/>
            <a:ext cx="914400" cy="3429000"/>
          </a:xfrm>
          <a:prstGeom prst="rect">
            <a:avLst/>
          </a:prstGeom>
          <a:solidFill>
            <a:srgbClr val="00A000"/>
          </a:solidFill>
          <a:ln w="9525">
            <a:solidFill>
              <a:schemeClr val="tx1"/>
            </a:solidFill>
            <a:miter lim="800000"/>
            <a:headEnd/>
            <a:tailEnd/>
          </a:ln>
        </p:spPr>
        <p:txBody>
          <a:bodyPr wrap="none" anchor="ctr"/>
          <a:lstStyle/>
          <a:p>
            <a:endParaRPr lang="en-US"/>
          </a:p>
        </p:txBody>
      </p:sp>
      <p:sp>
        <p:nvSpPr>
          <p:cNvPr id="18" name="Rectangle 22"/>
          <p:cNvSpPr>
            <a:spLocks noChangeArrowheads="1"/>
          </p:cNvSpPr>
          <p:nvPr/>
        </p:nvSpPr>
        <p:spPr bwMode="auto">
          <a:xfrm rot="1200000">
            <a:off x="3810000" y="3343861"/>
            <a:ext cx="914400" cy="3429000"/>
          </a:xfrm>
          <a:prstGeom prst="rect">
            <a:avLst/>
          </a:prstGeom>
          <a:solidFill>
            <a:srgbClr val="00A000"/>
          </a:solidFill>
          <a:ln w="9525">
            <a:solidFill>
              <a:schemeClr val="tx1"/>
            </a:solidFill>
            <a:miter lim="800000"/>
            <a:headEnd/>
            <a:tailEnd/>
          </a:ln>
        </p:spPr>
        <p:txBody>
          <a:bodyPr wrap="none" anchor="ctr"/>
          <a:lstStyle/>
          <a:p>
            <a:endParaRPr lang="en-US"/>
          </a:p>
        </p:txBody>
      </p:sp>
      <p:sp>
        <p:nvSpPr>
          <p:cNvPr id="19" name="Rectangle 23"/>
          <p:cNvSpPr>
            <a:spLocks noChangeArrowheads="1"/>
          </p:cNvSpPr>
          <p:nvPr/>
        </p:nvSpPr>
        <p:spPr bwMode="auto">
          <a:xfrm rot="20400000">
            <a:off x="3886200" y="3267661"/>
            <a:ext cx="914400" cy="3429000"/>
          </a:xfrm>
          <a:prstGeom prst="rect">
            <a:avLst/>
          </a:prstGeom>
          <a:solidFill>
            <a:srgbClr val="00A000"/>
          </a:solidFill>
          <a:ln w="9525">
            <a:solidFill>
              <a:schemeClr val="tx1"/>
            </a:solidFill>
            <a:miter lim="800000"/>
            <a:headEnd/>
            <a:tailEnd/>
          </a:ln>
        </p:spPr>
        <p:txBody>
          <a:bodyPr wrap="none" anchor="ctr"/>
          <a:lstStyle/>
          <a:p>
            <a:endParaRPr lang="en-US"/>
          </a:p>
        </p:txBody>
      </p:sp>
      <p:sp>
        <p:nvSpPr>
          <p:cNvPr id="20" name="Slide Number Placeholder 19"/>
          <p:cNvSpPr>
            <a:spLocks noGrp="1"/>
          </p:cNvSpPr>
          <p:nvPr>
            <p:ph type="sldNum" sz="quarter" idx="12"/>
          </p:nvPr>
        </p:nvSpPr>
        <p:spPr/>
        <p:txBody>
          <a:bodyPr/>
          <a:lstStyle/>
          <a:p>
            <a:fld id="{C1534019-FCDB-48C0-A9FF-CB8DFB389AA6}" type="slidenum">
              <a:rPr lang="en-US" smtClean="0"/>
              <a:pPr/>
              <a:t>48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Formalna postavka problema maksimizacije margine</a:t>
            </a:r>
            <a:endParaRPr lang="en-US" dirty="0"/>
          </a:p>
        </p:txBody>
      </p:sp>
      <p:sp>
        <p:nvSpPr>
          <p:cNvPr id="3" name="Content Placeholder 2"/>
          <p:cNvSpPr>
            <a:spLocks noGrp="1"/>
          </p:cNvSpPr>
          <p:nvPr>
            <p:ph idx="1"/>
          </p:nvPr>
        </p:nvSpPr>
        <p:spPr/>
        <p:txBody>
          <a:bodyPr>
            <a:normAutofit lnSpcReduction="10000"/>
          </a:bodyPr>
          <a:lstStyle/>
          <a:p>
            <a:r>
              <a:rPr lang="en-US" b="1" dirty="0" smtClean="0"/>
              <a:t>w</a:t>
            </a:r>
            <a:r>
              <a:rPr lang="en-US" dirty="0" smtClean="0"/>
              <a:t>: </a:t>
            </a:r>
            <a:r>
              <a:rPr lang="sr-Latn-BA" dirty="0" smtClean="0"/>
              <a:t>normala na hiperravan odlučivanja</a:t>
            </a:r>
            <a:endParaRPr lang="en-US" dirty="0" smtClean="0"/>
          </a:p>
          <a:p>
            <a:r>
              <a:rPr lang="en-US" b="1" dirty="0" smtClean="0"/>
              <a:t>x</a:t>
            </a:r>
            <a:r>
              <a:rPr lang="en-US" i="1" baseline="-25000" dirty="0" smtClean="0"/>
              <a:t>i</a:t>
            </a:r>
            <a:r>
              <a:rPr lang="en-US" dirty="0" smtClean="0"/>
              <a:t>: </a:t>
            </a:r>
            <a:r>
              <a:rPr lang="en-US" i="1" dirty="0" err="1" smtClean="0"/>
              <a:t>i</a:t>
            </a:r>
            <a:r>
              <a:rPr lang="sr-Latn-RS" i="1" dirty="0" smtClean="0"/>
              <a:t>-</a:t>
            </a:r>
            <a:r>
              <a:rPr lang="sr-Latn-RS" dirty="0" smtClean="0"/>
              <a:t>ti </a:t>
            </a:r>
            <a:r>
              <a:rPr lang="sr-Latn-BA" dirty="0" smtClean="0"/>
              <a:t>uzorak</a:t>
            </a:r>
            <a:endParaRPr lang="en-US" i="1" dirty="0" smtClean="0"/>
          </a:p>
          <a:p>
            <a:r>
              <a:rPr lang="en-US" dirty="0" err="1" smtClean="0"/>
              <a:t>y</a:t>
            </a:r>
            <a:r>
              <a:rPr lang="en-US" i="1" baseline="-25000" dirty="0" err="1" smtClean="0"/>
              <a:t>i</a:t>
            </a:r>
            <a:r>
              <a:rPr lang="en-US" dirty="0" smtClean="0"/>
              <a:t>: </a:t>
            </a:r>
            <a:r>
              <a:rPr lang="sr-Latn-BA" dirty="0" smtClean="0"/>
              <a:t>klasa </a:t>
            </a:r>
            <a:r>
              <a:rPr lang="sr-Latn-BA" i="1" dirty="0" smtClean="0"/>
              <a:t>i</a:t>
            </a:r>
            <a:r>
              <a:rPr lang="sr-Latn-BA" dirty="0" smtClean="0"/>
              <a:t>-tog uzorka </a:t>
            </a:r>
            <a:r>
              <a:rPr lang="en-US" dirty="0" smtClean="0"/>
              <a:t>(+1 </a:t>
            </a:r>
            <a:r>
              <a:rPr lang="sr-Latn-BA" dirty="0" smtClean="0"/>
              <a:t>ili</a:t>
            </a:r>
            <a:r>
              <a:rPr lang="en-US" dirty="0" smtClean="0"/>
              <a:t> -1)     </a:t>
            </a:r>
            <a:r>
              <a:rPr lang="en-US" sz="2400" dirty="0" smtClean="0">
                <a:solidFill>
                  <a:schemeClr val="folHlink"/>
                </a:solidFill>
              </a:rPr>
              <a:t>N</a:t>
            </a:r>
            <a:r>
              <a:rPr lang="sr-Latn-BA" sz="2400" dirty="0" smtClean="0">
                <a:solidFill>
                  <a:schemeClr val="folHlink"/>
                </a:solidFill>
              </a:rPr>
              <a:t>e</a:t>
            </a:r>
            <a:r>
              <a:rPr lang="en-US" sz="2400" dirty="0" smtClean="0">
                <a:solidFill>
                  <a:schemeClr val="folHlink"/>
                </a:solidFill>
              </a:rPr>
              <a:t> 1/0</a:t>
            </a:r>
          </a:p>
          <a:p>
            <a:r>
              <a:rPr lang="sr-Latn-BA" sz="2400" dirty="0" smtClean="0"/>
              <a:t>Funkcija klasifikatora</a:t>
            </a:r>
            <a:r>
              <a:rPr lang="en-US" sz="2400" dirty="0" smtClean="0"/>
              <a:t>:		 f(</a:t>
            </a:r>
            <a:r>
              <a:rPr lang="en-US" sz="2400" b="1" dirty="0" smtClean="0"/>
              <a:t>x</a:t>
            </a:r>
            <a:r>
              <a:rPr lang="en-US" sz="2400" baseline="-25000" dirty="0" smtClean="0"/>
              <a:t>i</a:t>
            </a:r>
            <a:r>
              <a:rPr lang="en-US" sz="2400" dirty="0" smtClean="0"/>
              <a:t>) = </a:t>
            </a:r>
            <a:r>
              <a:rPr lang="en-US" sz="2400" baseline="-25000" dirty="0" smtClean="0"/>
              <a:t> </a:t>
            </a:r>
            <a:r>
              <a:rPr lang="en-US" sz="2400" dirty="0" err="1" smtClean="0"/>
              <a:t>sgn</a:t>
            </a:r>
            <a:r>
              <a:rPr lang="en-US" sz="2400" dirty="0" smtClean="0"/>
              <a:t>(</a:t>
            </a:r>
            <a:r>
              <a:rPr lang="en-US" sz="2400" b="1" dirty="0" err="1" smtClean="0"/>
              <a:t>w</a:t>
            </a:r>
            <a:r>
              <a:rPr lang="en-US" sz="2400" baseline="30000" dirty="0" err="1" smtClean="0"/>
              <a:t>T</a:t>
            </a:r>
            <a:r>
              <a:rPr lang="en-US" sz="2400" b="1" dirty="0" err="1" smtClean="0"/>
              <a:t>x</a:t>
            </a:r>
            <a:r>
              <a:rPr lang="en-US" sz="2400" baseline="-25000" dirty="0" err="1" smtClean="0"/>
              <a:t>i</a:t>
            </a:r>
            <a:r>
              <a:rPr lang="en-US" sz="2400" dirty="0" smtClean="0"/>
              <a:t> + b)</a:t>
            </a:r>
          </a:p>
          <a:p>
            <a:r>
              <a:rPr lang="en-US" sz="2400" dirty="0" smtClean="0"/>
              <a:t>Fun</a:t>
            </a:r>
            <a:r>
              <a:rPr lang="sr-Latn-BA" sz="2400" dirty="0" smtClean="0"/>
              <a:t>kcionalna</a:t>
            </a:r>
            <a:r>
              <a:rPr lang="en-US" sz="2400" dirty="0" smtClean="0"/>
              <a:t> </a:t>
            </a:r>
            <a:r>
              <a:rPr lang="en-US" sz="2400" dirty="0" smtClean="0"/>
              <a:t>margin</a:t>
            </a:r>
            <a:r>
              <a:rPr lang="sr-Latn-BA" sz="2400" dirty="0" smtClean="0"/>
              <a:t>a</a:t>
            </a:r>
            <a:r>
              <a:rPr lang="en-US" sz="2400" dirty="0" smtClean="0"/>
              <a:t> </a:t>
            </a:r>
            <a:r>
              <a:rPr lang="en-US" sz="2400" b="1" dirty="0" smtClean="0"/>
              <a:t>x</a:t>
            </a:r>
            <a:r>
              <a:rPr lang="en-US" sz="2400" i="1" baseline="-25000" dirty="0" smtClean="0"/>
              <a:t>i</a:t>
            </a:r>
            <a:r>
              <a:rPr lang="en-US" sz="2400" baseline="-25000" dirty="0" smtClean="0"/>
              <a:t> </a:t>
            </a:r>
            <a:r>
              <a:rPr lang="sr-Latn-BA" sz="2400" baseline="-25000" dirty="0" smtClean="0"/>
              <a:t> </a:t>
            </a:r>
            <a:r>
              <a:rPr lang="sr-Latn-BA" sz="2400" dirty="0" smtClean="0"/>
              <a:t>je:</a:t>
            </a:r>
            <a:r>
              <a:rPr lang="en-US" sz="2400" dirty="0" smtClean="0"/>
              <a:t>		 </a:t>
            </a:r>
            <a:r>
              <a:rPr lang="en-US" sz="2400" dirty="0" err="1" smtClean="0"/>
              <a:t>y</a:t>
            </a:r>
            <a:r>
              <a:rPr lang="en-US" baseline="-25000" dirty="0" err="1" smtClean="0"/>
              <a:t>i</a:t>
            </a:r>
            <a:r>
              <a:rPr lang="en-US" baseline="-25000" dirty="0" smtClean="0"/>
              <a:t> </a:t>
            </a:r>
            <a:r>
              <a:rPr lang="en-US" sz="2400" dirty="0" smtClean="0"/>
              <a:t>(</a:t>
            </a:r>
            <a:r>
              <a:rPr lang="en-US" sz="2400" b="1" dirty="0" err="1" smtClean="0"/>
              <a:t>w</a:t>
            </a:r>
            <a:r>
              <a:rPr lang="en-US" sz="2400" baseline="30000" dirty="0" err="1" smtClean="0"/>
              <a:t>T</a:t>
            </a:r>
            <a:r>
              <a:rPr lang="en-US" sz="2400" b="1" dirty="0" err="1" smtClean="0"/>
              <a:t>x</a:t>
            </a:r>
            <a:r>
              <a:rPr lang="en-US" sz="2400" baseline="-25000" dirty="0" err="1" smtClean="0"/>
              <a:t>i</a:t>
            </a:r>
            <a:r>
              <a:rPr lang="en-US" sz="2400" dirty="0" smtClean="0"/>
              <a:t> + b)</a:t>
            </a:r>
          </a:p>
          <a:p>
            <a:r>
              <a:rPr lang="sr-Latn-BA" sz="2400" dirty="0" smtClean="0"/>
              <a:t>Funkcionalna margina skupa podataka je dvostruko veća od funkcionalne margine bilo kog uzorka</a:t>
            </a:r>
            <a:endParaRPr lang="en-US" sz="2400" dirty="0" smtClean="0"/>
          </a:p>
          <a:p>
            <a:pPr lvl="1"/>
            <a:r>
              <a:rPr lang="sr-Latn-BA" sz="2200" dirty="0" smtClean="0"/>
              <a:t>Faktor 2 se dobija zato što se mjeri čitava širina margine</a:t>
            </a:r>
            <a:endParaRPr lang="en-US" sz="2200" dirty="0" smtClean="0"/>
          </a:p>
          <a:p>
            <a:r>
              <a:rPr lang="en-US" sz="2200" b="1" dirty="0" smtClean="0"/>
              <a:t>Problem: </a:t>
            </a:r>
            <a:r>
              <a:rPr lang="sr-Latn-BA" sz="2200" dirty="0" smtClean="0"/>
              <a:t>možemo povećati marginu skaliranjem</a:t>
            </a:r>
            <a:r>
              <a:rPr lang="en-US" sz="2200" dirty="0" smtClean="0"/>
              <a:t> </a:t>
            </a:r>
            <a:r>
              <a:rPr lang="en-US" sz="2200" b="1" dirty="0" smtClean="0"/>
              <a:t>w</a:t>
            </a:r>
            <a:r>
              <a:rPr lang="en-US" sz="2200" dirty="0" smtClean="0"/>
              <a:t>, </a:t>
            </a:r>
            <a:r>
              <a:rPr lang="en-US" sz="2200" i="1" dirty="0" smtClean="0"/>
              <a:t>b</a:t>
            </a:r>
            <a:r>
              <a:rPr lang="sr-Latn-BA" sz="2200" b="1" dirty="0" smtClean="0"/>
              <a:t>...</a:t>
            </a:r>
            <a:endParaRPr lang="en-US" sz="2200" b="1" dirty="0" smtClean="0"/>
          </a:p>
          <a:p>
            <a:r>
              <a:rPr lang="en-US" sz="2200" dirty="0" err="1" smtClean="0"/>
              <a:t>Treba</a:t>
            </a:r>
            <a:r>
              <a:rPr lang="en-US" sz="2200" dirty="0" smtClean="0"/>
              <a:t> </a:t>
            </a:r>
            <a:r>
              <a:rPr lang="en-US" sz="2200" dirty="0" err="1" smtClean="0"/>
              <a:t>nam</a:t>
            </a:r>
            <a:r>
              <a:rPr lang="en-US" sz="2200" dirty="0" smtClean="0"/>
              <a:t> </a:t>
            </a:r>
            <a:r>
              <a:rPr lang="en-US" sz="2200" dirty="0" err="1" smtClean="0"/>
              <a:t>ograni</a:t>
            </a:r>
            <a:r>
              <a:rPr lang="sr-Latn-RS" sz="2200" dirty="0" smtClean="0"/>
              <a:t>čenje norme vektora </a:t>
            </a:r>
            <a:r>
              <a:rPr lang="sr-Latn-RS" sz="2200" b="1" dirty="0" smtClean="0"/>
              <a:t>w</a:t>
            </a:r>
            <a:endParaRPr lang="en-US" sz="2200" dirty="0" smtClean="0"/>
          </a:p>
        </p:txBody>
      </p:sp>
      <p:sp>
        <p:nvSpPr>
          <p:cNvPr id="4" name="Slide Number Placeholder 3"/>
          <p:cNvSpPr>
            <a:spLocks noGrp="1"/>
          </p:cNvSpPr>
          <p:nvPr>
            <p:ph type="sldNum" sz="quarter" idx="12"/>
          </p:nvPr>
        </p:nvSpPr>
        <p:spPr/>
        <p:txBody>
          <a:bodyPr/>
          <a:lstStyle/>
          <a:p>
            <a:fld id="{C1534019-FCDB-48C0-A9FF-CB8DFB389AA6}"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a:xfrm>
            <a:off x="722313" y="3047207"/>
            <a:ext cx="7772400" cy="763586"/>
          </a:xfrm>
        </p:spPr>
        <p:txBody>
          <a:bodyPr>
            <a:noAutofit/>
          </a:bodyPr>
          <a:lstStyle/>
          <a:p>
            <a:r>
              <a:rPr lang="sr-Latn-BA" sz="4400" dirty="0" smtClean="0">
                <a:solidFill>
                  <a:schemeClr val="tx1"/>
                </a:solidFill>
              </a:rPr>
              <a:t>Šta je klasifikacija/kategorizacija?</a:t>
            </a:r>
            <a:endParaRPr lang="en-US" sz="4400" dirty="0">
              <a:solidFill>
                <a:schemeClr val="tx1"/>
              </a:solidFill>
            </a:endParaRPr>
          </a:p>
        </p:txBody>
      </p:sp>
      <p:sp>
        <p:nvSpPr>
          <p:cNvPr id="3" name="Slide Number Placeholder 2"/>
          <p:cNvSpPr>
            <a:spLocks noGrp="1"/>
          </p:cNvSpPr>
          <p:nvPr>
            <p:ph type="sldNum" sz="quarter" idx="12"/>
          </p:nvPr>
        </p:nvSpPr>
        <p:spPr/>
        <p:txBody>
          <a:bodyPr/>
          <a:lstStyle/>
          <a:p>
            <a:fld id="{C1534019-FCDB-48C0-A9FF-CB8DFB389AA6}"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sr-Latn-BA" dirty="0" smtClean="0"/>
              <a:t>Geometrijska margina</a:t>
            </a:r>
            <a:endParaRPr lang="en-US" dirty="0" smtClean="0"/>
          </a:p>
        </p:txBody>
      </p:sp>
      <p:sp>
        <p:nvSpPr>
          <p:cNvPr id="28675" name="Rectangle 3"/>
          <p:cNvSpPr>
            <a:spLocks noGrp="1" noChangeArrowheads="1"/>
          </p:cNvSpPr>
          <p:nvPr>
            <p:ph type="body" idx="1"/>
          </p:nvPr>
        </p:nvSpPr>
        <p:spPr>
          <a:xfrm>
            <a:off x="323850" y="1828800"/>
            <a:ext cx="8648700" cy="4686300"/>
          </a:xfrm>
        </p:spPr>
        <p:txBody>
          <a:bodyPr/>
          <a:lstStyle/>
          <a:p>
            <a:pPr eaLnBrk="1" hangingPunct="1">
              <a:spcBef>
                <a:spcPct val="50000"/>
              </a:spcBef>
            </a:pPr>
            <a:r>
              <a:rPr lang="sr-Latn-BA" sz="2000" dirty="0" smtClean="0"/>
              <a:t>Udaljenost od primjera do granice odlučivanja</a:t>
            </a:r>
            <a:endParaRPr lang="en-US" sz="2000" dirty="0" smtClean="0"/>
          </a:p>
          <a:p>
            <a:pPr eaLnBrk="1" hangingPunct="1">
              <a:spcBef>
                <a:spcPct val="50000"/>
              </a:spcBef>
            </a:pPr>
            <a:r>
              <a:rPr lang="sr-Latn-BA" sz="2000" dirty="0" smtClean="0"/>
              <a:t>Primjeri nabliži hiperravni su </a:t>
            </a:r>
            <a:r>
              <a:rPr lang="sr-Latn-BA" sz="2000" b="1" dirty="0" smtClean="0"/>
              <a:t>vektori nosači</a:t>
            </a:r>
            <a:r>
              <a:rPr lang="en-US" sz="2000" dirty="0" smtClean="0"/>
              <a:t>. </a:t>
            </a:r>
          </a:p>
          <a:p>
            <a:pPr eaLnBrk="1" hangingPunct="1">
              <a:spcBef>
                <a:spcPct val="50000"/>
              </a:spcBef>
            </a:pPr>
            <a:r>
              <a:rPr lang="en-US" sz="2000" b="1" dirty="0" smtClean="0"/>
              <a:t>Margin</a:t>
            </a:r>
            <a:r>
              <a:rPr lang="sr-Latn-BA" sz="2000" b="1" dirty="0" smtClean="0"/>
              <a:t>a</a:t>
            </a:r>
            <a:r>
              <a:rPr lang="en-US" sz="2000" dirty="0" smtClean="0"/>
              <a:t> </a:t>
            </a:r>
            <a:r>
              <a:rPr lang="el-GR" sz="2000" i="1" dirty="0" smtClean="0">
                <a:cs typeface="Times New Roman" pitchFamily="18" charset="0"/>
              </a:rPr>
              <a:t>ρ</a:t>
            </a:r>
            <a:r>
              <a:rPr lang="en-US" sz="2000" dirty="0" smtClean="0">
                <a:cs typeface="Times New Roman" pitchFamily="18" charset="0"/>
              </a:rPr>
              <a:t> </a:t>
            </a:r>
            <a:r>
              <a:rPr lang="sr-Latn-BA" sz="2000" dirty="0" smtClean="0">
                <a:cs typeface="Times New Roman" pitchFamily="18" charset="0"/>
              </a:rPr>
              <a:t>je širina oblasti koja razdvaja vektore nosača iz različitih klasa</a:t>
            </a:r>
            <a:endParaRPr lang="en-US" sz="2000" dirty="0" smtClean="0"/>
          </a:p>
        </p:txBody>
      </p:sp>
      <p:sp>
        <p:nvSpPr>
          <p:cNvPr id="28676" name="Line 4"/>
          <p:cNvSpPr>
            <a:spLocks noChangeShapeType="1"/>
          </p:cNvSpPr>
          <p:nvPr/>
        </p:nvSpPr>
        <p:spPr bwMode="auto">
          <a:xfrm flipV="1">
            <a:off x="1447800" y="3663950"/>
            <a:ext cx="0" cy="3041650"/>
          </a:xfrm>
          <a:prstGeom prst="line">
            <a:avLst/>
          </a:prstGeom>
          <a:noFill/>
          <a:ln w="25400">
            <a:solidFill>
              <a:schemeClr val="tx1"/>
            </a:solidFill>
            <a:round/>
            <a:headEnd/>
            <a:tailEnd type="triangle" w="med" len="med"/>
          </a:ln>
        </p:spPr>
        <p:txBody>
          <a:bodyPr/>
          <a:lstStyle/>
          <a:p>
            <a:endParaRPr lang="en-US"/>
          </a:p>
        </p:txBody>
      </p:sp>
      <p:sp>
        <p:nvSpPr>
          <p:cNvPr id="28677" name="Line 5"/>
          <p:cNvSpPr>
            <a:spLocks noChangeShapeType="1"/>
          </p:cNvSpPr>
          <p:nvPr/>
        </p:nvSpPr>
        <p:spPr bwMode="auto">
          <a:xfrm flipV="1">
            <a:off x="1309688" y="6653213"/>
            <a:ext cx="4081462" cy="0"/>
          </a:xfrm>
          <a:prstGeom prst="line">
            <a:avLst/>
          </a:prstGeom>
          <a:noFill/>
          <a:ln w="25400">
            <a:solidFill>
              <a:schemeClr val="tx1"/>
            </a:solidFill>
            <a:round/>
            <a:headEnd/>
            <a:tailEnd type="triangle" w="med" len="med"/>
          </a:ln>
        </p:spPr>
        <p:txBody>
          <a:bodyPr/>
          <a:lstStyle/>
          <a:p>
            <a:endParaRPr lang="en-US"/>
          </a:p>
        </p:txBody>
      </p:sp>
      <p:sp>
        <p:nvSpPr>
          <p:cNvPr id="28678" name="AutoShape 6"/>
          <p:cNvSpPr>
            <a:spLocks noChangeArrowheads="1"/>
          </p:cNvSpPr>
          <p:nvPr/>
        </p:nvSpPr>
        <p:spPr bwMode="auto">
          <a:xfrm>
            <a:off x="2484438" y="4483100"/>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79" name="AutoShape 7"/>
          <p:cNvSpPr>
            <a:spLocks noChangeArrowheads="1"/>
          </p:cNvSpPr>
          <p:nvPr/>
        </p:nvSpPr>
        <p:spPr bwMode="auto">
          <a:xfrm>
            <a:off x="1909763" y="48402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80" name="AutoShape 8"/>
          <p:cNvSpPr>
            <a:spLocks noChangeArrowheads="1"/>
          </p:cNvSpPr>
          <p:nvPr/>
        </p:nvSpPr>
        <p:spPr bwMode="auto">
          <a:xfrm>
            <a:off x="2062163" y="53863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81" name="AutoShape 9"/>
          <p:cNvSpPr>
            <a:spLocks noChangeArrowheads="1"/>
          </p:cNvSpPr>
          <p:nvPr/>
        </p:nvSpPr>
        <p:spPr bwMode="auto">
          <a:xfrm>
            <a:off x="1681163" y="58435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82" name="AutoShape 10"/>
          <p:cNvSpPr>
            <a:spLocks noChangeArrowheads="1"/>
          </p:cNvSpPr>
          <p:nvPr/>
        </p:nvSpPr>
        <p:spPr bwMode="auto">
          <a:xfrm>
            <a:off x="2214563" y="42433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83" name="AutoShape 11"/>
          <p:cNvSpPr>
            <a:spLocks noChangeArrowheads="1"/>
          </p:cNvSpPr>
          <p:nvPr/>
        </p:nvSpPr>
        <p:spPr bwMode="auto">
          <a:xfrm>
            <a:off x="1681163" y="51577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84" name="AutoShape 12"/>
          <p:cNvSpPr>
            <a:spLocks noChangeArrowheads="1"/>
          </p:cNvSpPr>
          <p:nvPr/>
        </p:nvSpPr>
        <p:spPr bwMode="auto">
          <a:xfrm>
            <a:off x="1833563" y="53101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85" name="AutoShape 13"/>
          <p:cNvSpPr>
            <a:spLocks noChangeArrowheads="1"/>
          </p:cNvSpPr>
          <p:nvPr/>
        </p:nvSpPr>
        <p:spPr bwMode="auto">
          <a:xfrm>
            <a:off x="2595563" y="49291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86" name="AutoShape 14"/>
          <p:cNvSpPr>
            <a:spLocks noChangeArrowheads="1"/>
          </p:cNvSpPr>
          <p:nvPr/>
        </p:nvSpPr>
        <p:spPr bwMode="auto">
          <a:xfrm>
            <a:off x="3497263" y="49164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28687" name="AutoShape 15"/>
          <p:cNvSpPr>
            <a:spLocks noChangeArrowheads="1"/>
          </p:cNvSpPr>
          <p:nvPr/>
        </p:nvSpPr>
        <p:spPr bwMode="auto">
          <a:xfrm>
            <a:off x="3128963" y="58435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28688" name="AutoShape 16"/>
          <p:cNvSpPr>
            <a:spLocks noChangeArrowheads="1"/>
          </p:cNvSpPr>
          <p:nvPr/>
        </p:nvSpPr>
        <p:spPr bwMode="auto">
          <a:xfrm>
            <a:off x="4119563" y="58435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28689" name="AutoShape 17"/>
          <p:cNvSpPr>
            <a:spLocks noChangeArrowheads="1"/>
          </p:cNvSpPr>
          <p:nvPr/>
        </p:nvSpPr>
        <p:spPr bwMode="auto">
          <a:xfrm>
            <a:off x="2811463" y="63642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28690" name="AutoShape 18"/>
          <p:cNvSpPr>
            <a:spLocks noChangeArrowheads="1"/>
          </p:cNvSpPr>
          <p:nvPr/>
        </p:nvSpPr>
        <p:spPr bwMode="auto">
          <a:xfrm>
            <a:off x="3433763" y="52339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28691" name="AutoShape 19"/>
          <p:cNvSpPr>
            <a:spLocks noChangeArrowheads="1"/>
          </p:cNvSpPr>
          <p:nvPr/>
        </p:nvSpPr>
        <p:spPr bwMode="auto">
          <a:xfrm>
            <a:off x="2865438" y="5727700"/>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28692" name="AutoShape 20"/>
          <p:cNvSpPr>
            <a:spLocks noChangeArrowheads="1"/>
          </p:cNvSpPr>
          <p:nvPr/>
        </p:nvSpPr>
        <p:spPr bwMode="auto">
          <a:xfrm>
            <a:off x="3509963" y="60721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28693" name="AutoShape 21"/>
          <p:cNvSpPr>
            <a:spLocks noChangeArrowheads="1"/>
          </p:cNvSpPr>
          <p:nvPr/>
        </p:nvSpPr>
        <p:spPr bwMode="auto">
          <a:xfrm>
            <a:off x="4195763" y="51577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28694" name="AutoShape 22"/>
          <p:cNvSpPr>
            <a:spLocks noChangeArrowheads="1"/>
          </p:cNvSpPr>
          <p:nvPr/>
        </p:nvSpPr>
        <p:spPr bwMode="auto">
          <a:xfrm>
            <a:off x="2681288" y="3644900"/>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95" name="AutoShape 23"/>
          <p:cNvSpPr>
            <a:spLocks noChangeArrowheads="1"/>
          </p:cNvSpPr>
          <p:nvPr/>
        </p:nvSpPr>
        <p:spPr bwMode="auto">
          <a:xfrm>
            <a:off x="3290888" y="3721100"/>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28696" name="AutoShape 24"/>
          <p:cNvSpPr>
            <a:spLocks noChangeArrowheads="1"/>
          </p:cNvSpPr>
          <p:nvPr/>
        </p:nvSpPr>
        <p:spPr bwMode="auto">
          <a:xfrm>
            <a:off x="4357688" y="4483100"/>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28697" name="Line 25"/>
          <p:cNvSpPr>
            <a:spLocks noChangeShapeType="1"/>
          </p:cNvSpPr>
          <p:nvPr/>
        </p:nvSpPr>
        <p:spPr bwMode="auto">
          <a:xfrm flipV="1">
            <a:off x="1909763" y="3644900"/>
            <a:ext cx="2143125" cy="2884488"/>
          </a:xfrm>
          <a:prstGeom prst="line">
            <a:avLst/>
          </a:prstGeom>
          <a:noFill/>
          <a:ln w="19050">
            <a:solidFill>
              <a:schemeClr val="tx2"/>
            </a:solidFill>
            <a:round/>
            <a:headEnd/>
            <a:tailEnd/>
          </a:ln>
        </p:spPr>
        <p:txBody>
          <a:bodyPr/>
          <a:lstStyle/>
          <a:p>
            <a:endParaRPr lang="en-US"/>
          </a:p>
        </p:txBody>
      </p:sp>
      <p:sp>
        <p:nvSpPr>
          <p:cNvPr id="28698" name="Line 26"/>
          <p:cNvSpPr>
            <a:spLocks noChangeShapeType="1"/>
          </p:cNvSpPr>
          <p:nvPr/>
        </p:nvSpPr>
        <p:spPr bwMode="auto">
          <a:xfrm>
            <a:off x="2762250" y="3727450"/>
            <a:ext cx="762000" cy="615950"/>
          </a:xfrm>
          <a:prstGeom prst="line">
            <a:avLst/>
          </a:prstGeom>
          <a:noFill/>
          <a:ln w="19050">
            <a:solidFill>
              <a:schemeClr val="tx1"/>
            </a:solidFill>
            <a:prstDash val="dash"/>
            <a:round/>
            <a:headEnd/>
            <a:tailEnd/>
          </a:ln>
        </p:spPr>
        <p:txBody>
          <a:bodyPr/>
          <a:lstStyle/>
          <a:p>
            <a:endParaRPr lang="en-US"/>
          </a:p>
        </p:txBody>
      </p:sp>
      <p:sp>
        <p:nvSpPr>
          <p:cNvPr id="28699" name="Line 27"/>
          <p:cNvSpPr>
            <a:spLocks noChangeShapeType="1"/>
          </p:cNvSpPr>
          <p:nvPr/>
        </p:nvSpPr>
        <p:spPr bwMode="auto">
          <a:xfrm flipH="1" flipV="1">
            <a:off x="3244850" y="4749800"/>
            <a:ext cx="254000" cy="184150"/>
          </a:xfrm>
          <a:prstGeom prst="line">
            <a:avLst/>
          </a:prstGeom>
          <a:noFill/>
          <a:ln w="19050">
            <a:solidFill>
              <a:schemeClr val="tx1"/>
            </a:solidFill>
            <a:prstDash val="dash"/>
            <a:round/>
            <a:headEnd/>
            <a:tailEnd/>
          </a:ln>
        </p:spPr>
        <p:txBody>
          <a:bodyPr/>
          <a:lstStyle/>
          <a:p>
            <a:endParaRPr lang="en-US"/>
          </a:p>
        </p:txBody>
      </p:sp>
      <p:graphicFrame>
        <p:nvGraphicFramePr>
          <p:cNvPr id="28700" name="Object 2"/>
          <p:cNvGraphicFramePr>
            <a:graphicFrameLocks noChangeAspect="1"/>
          </p:cNvGraphicFramePr>
          <p:nvPr/>
        </p:nvGraphicFramePr>
        <p:xfrm>
          <a:off x="5786446" y="1714488"/>
          <a:ext cx="1358900" cy="730250"/>
        </p:xfrm>
        <a:graphic>
          <a:graphicData uri="http://schemas.openxmlformats.org/presentationml/2006/ole">
            <p:oleObj spid="_x0000_s113666" name="Equation" r:id="rId4" imgW="868320" imgH="456840" progId="Equation.3">
              <p:embed/>
            </p:oleObj>
          </a:graphicData>
        </a:graphic>
      </p:graphicFrame>
      <p:sp>
        <p:nvSpPr>
          <p:cNvPr id="28701" name="Text Box 29"/>
          <p:cNvSpPr txBox="1">
            <a:spLocks noChangeArrowheads="1"/>
          </p:cNvSpPr>
          <p:nvPr/>
        </p:nvSpPr>
        <p:spPr bwMode="auto">
          <a:xfrm>
            <a:off x="2867025" y="3863975"/>
            <a:ext cx="495300" cy="457200"/>
          </a:xfrm>
          <a:prstGeom prst="rect">
            <a:avLst/>
          </a:prstGeom>
          <a:noFill/>
          <a:ln w="9525">
            <a:noFill/>
            <a:miter lim="800000"/>
            <a:headEnd/>
            <a:tailEnd/>
          </a:ln>
        </p:spPr>
        <p:txBody>
          <a:bodyPr>
            <a:spAutoFit/>
          </a:bodyPr>
          <a:lstStyle/>
          <a:p>
            <a:pPr>
              <a:spcBef>
                <a:spcPct val="50000"/>
              </a:spcBef>
            </a:pPr>
            <a:r>
              <a:rPr lang="en-US" i="1">
                <a:latin typeface="Times New Roman" pitchFamily="18" charset="0"/>
              </a:rPr>
              <a:t>r</a:t>
            </a:r>
          </a:p>
        </p:txBody>
      </p:sp>
      <p:sp>
        <p:nvSpPr>
          <p:cNvPr id="28702" name="Oval 30"/>
          <p:cNvSpPr>
            <a:spLocks noChangeArrowheads="1"/>
          </p:cNvSpPr>
          <p:nvPr/>
        </p:nvSpPr>
        <p:spPr bwMode="auto">
          <a:xfrm>
            <a:off x="2520950" y="4864100"/>
            <a:ext cx="228600" cy="219075"/>
          </a:xfrm>
          <a:prstGeom prst="ellipse">
            <a:avLst/>
          </a:prstGeom>
          <a:noFill/>
          <a:ln w="19050">
            <a:solidFill>
              <a:srgbClr val="FF0000"/>
            </a:solidFill>
            <a:round/>
            <a:headEnd/>
            <a:tailEnd/>
          </a:ln>
        </p:spPr>
        <p:txBody>
          <a:bodyPr wrap="none" anchor="ctr"/>
          <a:lstStyle/>
          <a:p>
            <a:endParaRPr lang="en-US"/>
          </a:p>
        </p:txBody>
      </p:sp>
      <p:sp>
        <p:nvSpPr>
          <p:cNvPr id="28703" name="Oval 31"/>
          <p:cNvSpPr>
            <a:spLocks noChangeArrowheads="1"/>
          </p:cNvSpPr>
          <p:nvPr/>
        </p:nvSpPr>
        <p:spPr bwMode="auto">
          <a:xfrm>
            <a:off x="2794000" y="5659438"/>
            <a:ext cx="228600" cy="219075"/>
          </a:xfrm>
          <a:prstGeom prst="ellipse">
            <a:avLst/>
          </a:prstGeom>
          <a:noFill/>
          <a:ln w="19050">
            <a:solidFill>
              <a:srgbClr val="0000FF"/>
            </a:solidFill>
            <a:round/>
            <a:headEnd/>
            <a:tailEnd/>
          </a:ln>
        </p:spPr>
        <p:txBody>
          <a:bodyPr wrap="none" anchor="ctr"/>
          <a:lstStyle/>
          <a:p>
            <a:endParaRPr lang="en-US"/>
          </a:p>
        </p:txBody>
      </p:sp>
      <p:sp>
        <p:nvSpPr>
          <p:cNvPr id="28704" name="Oval 32"/>
          <p:cNvSpPr>
            <a:spLocks noChangeArrowheads="1"/>
          </p:cNvSpPr>
          <p:nvPr/>
        </p:nvSpPr>
        <p:spPr bwMode="auto">
          <a:xfrm>
            <a:off x="3427413" y="4846638"/>
            <a:ext cx="228600" cy="219075"/>
          </a:xfrm>
          <a:prstGeom prst="ellipse">
            <a:avLst/>
          </a:prstGeom>
          <a:noFill/>
          <a:ln w="19050">
            <a:solidFill>
              <a:srgbClr val="0000FF"/>
            </a:solidFill>
            <a:round/>
            <a:headEnd/>
            <a:tailEnd/>
          </a:ln>
        </p:spPr>
        <p:txBody>
          <a:bodyPr wrap="none" anchor="ctr"/>
          <a:lstStyle/>
          <a:p>
            <a:endParaRPr lang="en-US"/>
          </a:p>
        </p:txBody>
      </p:sp>
      <p:sp>
        <p:nvSpPr>
          <p:cNvPr id="28705" name="Line 33"/>
          <p:cNvSpPr>
            <a:spLocks noChangeShapeType="1"/>
          </p:cNvSpPr>
          <p:nvPr/>
        </p:nvSpPr>
        <p:spPr bwMode="auto">
          <a:xfrm flipH="1" flipV="1">
            <a:off x="2620963" y="5564188"/>
            <a:ext cx="244475" cy="174625"/>
          </a:xfrm>
          <a:prstGeom prst="line">
            <a:avLst/>
          </a:prstGeom>
          <a:noFill/>
          <a:ln w="19050">
            <a:solidFill>
              <a:schemeClr val="tx1"/>
            </a:solidFill>
            <a:prstDash val="dash"/>
            <a:round/>
            <a:headEnd/>
            <a:tailEnd/>
          </a:ln>
        </p:spPr>
        <p:txBody>
          <a:bodyPr/>
          <a:lstStyle/>
          <a:p>
            <a:endParaRPr lang="en-US"/>
          </a:p>
        </p:txBody>
      </p:sp>
      <p:sp>
        <p:nvSpPr>
          <p:cNvPr id="28706" name="Line 34"/>
          <p:cNvSpPr>
            <a:spLocks noChangeShapeType="1"/>
          </p:cNvSpPr>
          <p:nvPr/>
        </p:nvSpPr>
        <p:spPr bwMode="auto">
          <a:xfrm flipH="1" flipV="1">
            <a:off x="2673350" y="5002213"/>
            <a:ext cx="234950" cy="179387"/>
          </a:xfrm>
          <a:prstGeom prst="line">
            <a:avLst/>
          </a:prstGeom>
          <a:noFill/>
          <a:ln w="19050">
            <a:solidFill>
              <a:schemeClr val="tx1"/>
            </a:solidFill>
            <a:prstDash val="dash"/>
            <a:round/>
            <a:headEnd/>
            <a:tailEnd/>
          </a:ln>
        </p:spPr>
        <p:txBody>
          <a:bodyPr/>
          <a:lstStyle/>
          <a:p>
            <a:endParaRPr lang="en-US"/>
          </a:p>
        </p:txBody>
      </p:sp>
      <p:sp>
        <p:nvSpPr>
          <p:cNvPr id="28707" name="Line 35"/>
          <p:cNvSpPr>
            <a:spLocks noChangeShapeType="1"/>
          </p:cNvSpPr>
          <p:nvPr/>
        </p:nvSpPr>
        <p:spPr bwMode="auto">
          <a:xfrm flipV="1">
            <a:off x="2347913" y="3825875"/>
            <a:ext cx="2009775" cy="2693988"/>
          </a:xfrm>
          <a:prstGeom prst="line">
            <a:avLst/>
          </a:prstGeom>
          <a:noFill/>
          <a:ln w="19050" cap="rnd">
            <a:solidFill>
              <a:schemeClr val="tx2"/>
            </a:solidFill>
            <a:prstDash val="sysDot"/>
            <a:round/>
            <a:headEnd/>
            <a:tailEnd/>
          </a:ln>
        </p:spPr>
        <p:txBody>
          <a:bodyPr/>
          <a:lstStyle/>
          <a:p>
            <a:endParaRPr lang="en-US"/>
          </a:p>
        </p:txBody>
      </p:sp>
      <p:sp>
        <p:nvSpPr>
          <p:cNvPr id="28708" name="Line 36"/>
          <p:cNvSpPr>
            <a:spLocks noChangeShapeType="1"/>
          </p:cNvSpPr>
          <p:nvPr/>
        </p:nvSpPr>
        <p:spPr bwMode="auto">
          <a:xfrm flipV="1">
            <a:off x="1700213" y="3463925"/>
            <a:ext cx="2066925" cy="2770188"/>
          </a:xfrm>
          <a:prstGeom prst="line">
            <a:avLst/>
          </a:prstGeom>
          <a:noFill/>
          <a:ln w="19050" cap="rnd">
            <a:solidFill>
              <a:schemeClr val="tx2"/>
            </a:solidFill>
            <a:prstDash val="sysDot"/>
            <a:round/>
            <a:headEnd/>
            <a:tailEnd/>
          </a:ln>
        </p:spPr>
        <p:txBody>
          <a:bodyPr/>
          <a:lstStyle/>
          <a:p>
            <a:endParaRPr lang="en-US"/>
          </a:p>
        </p:txBody>
      </p:sp>
      <p:sp>
        <p:nvSpPr>
          <p:cNvPr id="28709" name="Line 38"/>
          <p:cNvSpPr>
            <a:spLocks noChangeShapeType="1"/>
          </p:cNvSpPr>
          <p:nvPr/>
        </p:nvSpPr>
        <p:spPr bwMode="auto">
          <a:xfrm>
            <a:off x="3714750" y="3530600"/>
            <a:ext cx="552450" cy="419100"/>
          </a:xfrm>
          <a:prstGeom prst="line">
            <a:avLst/>
          </a:prstGeom>
          <a:noFill/>
          <a:ln w="19050">
            <a:solidFill>
              <a:srgbClr val="339966"/>
            </a:solidFill>
            <a:round/>
            <a:headEnd type="triangle" w="med" len="med"/>
            <a:tailEnd type="triangle" w="med" len="med"/>
          </a:ln>
        </p:spPr>
        <p:txBody>
          <a:bodyPr/>
          <a:lstStyle/>
          <a:p>
            <a:endParaRPr lang="en-US"/>
          </a:p>
        </p:txBody>
      </p:sp>
      <p:sp>
        <p:nvSpPr>
          <p:cNvPr id="28710" name="Text Box 39"/>
          <p:cNvSpPr txBox="1">
            <a:spLocks noChangeArrowheads="1"/>
          </p:cNvSpPr>
          <p:nvPr/>
        </p:nvSpPr>
        <p:spPr bwMode="auto">
          <a:xfrm>
            <a:off x="3790950" y="3206750"/>
            <a:ext cx="1143000" cy="457200"/>
          </a:xfrm>
          <a:prstGeom prst="rect">
            <a:avLst/>
          </a:prstGeom>
          <a:noFill/>
          <a:ln w="9525">
            <a:noFill/>
            <a:miter lim="800000"/>
            <a:headEnd/>
            <a:tailEnd/>
          </a:ln>
        </p:spPr>
        <p:txBody>
          <a:bodyPr>
            <a:spAutoFit/>
          </a:bodyPr>
          <a:lstStyle/>
          <a:p>
            <a:pPr>
              <a:spcBef>
                <a:spcPct val="50000"/>
              </a:spcBef>
            </a:pPr>
            <a:r>
              <a:rPr lang="el-GR" i="1">
                <a:latin typeface="Times New Roman" pitchFamily="18" charset="0"/>
              </a:rPr>
              <a:t>ρ</a:t>
            </a:r>
            <a:endParaRPr lang="en-US" i="1">
              <a:latin typeface="Times New Roman" pitchFamily="18" charset="0"/>
            </a:endParaRPr>
          </a:p>
        </p:txBody>
      </p:sp>
      <p:sp>
        <p:nvSpPr>
          <p:cNvPr id="28711" name="Text Box 40"/>
          <p:cNvSpPr txBox="1">
            <a:spLocks noChangeArrowheads="1"/>
          </p:cNvSpPr>
          <p:nvPr/>
        </p:nvSpPr>
        <p:spPr bwMode="auto">
          <a:xfrm>
            <a:off x="2514600" y="3276600"/>
            <a:ext cx="336550" cy="457200"/>
          </a:xfrm>
          <a:prstGeom prst="rect">
            <a:avLst/>
          </a:prstGeom>
          <a:noFill/>
          <a:ln w="9525">
            <a:noFill/>
            <a:miter lim="800000"/>
            <a:headEnd/>
            <a:tailEnd/>
          </a:ln>
        </p:spPr>
        <p:txBody>
          <a:bodyPr wrap="none">
            <a:spAutoFit/>
          </a:bodyPr>
          <a:lstStyle/>
          <a:p>
            <a:r>
              <a:rPr lang="en-US" i="1"/>
              <a:t>x</a:t>
            </a:r>
          </a:p>
        </p:txBody>
      </p:sp>
      <p:sp>
        <p:nvSpPr>
          <p:cNvPr id="28712" name="Text Box 41"/>
          <p:cNvSpPr txBox="1">
            <a:spLocks noChangeArrowheads="1"/>
          </p:cNvSpPr>
          <p:nvPr/>
        </p:nvSpPr>
        <p:spPr bwMode="auto">
          <a:xfrm>
            <a:off x="3565525" y="4154488"/>
            <a:ext cx="393700" cy="457200"/>
          </a:xfrm>
          <a:prstGeom prst="rect">
            <a:avLst/>
          </a:prstGeom>
          <a:noFill/>
          <a:ln w="9525">
            <a:noFill/>
            <a:miter lim="800000"/>
            <a:headEnd/>
            <a:tailEnd/>
          </a:ln>
        </p:spPr>
        <p:txBody>
          <a:bodyPr wrap="none">
            <a:spAutoFit/>
          </a:bodyPr>
          <a:lstStyle/>
          <a:p>
            <a:r>
              <a:rPr lang="en-US" i="1"/>
              <a:t>x</a:t>
            </a:r>
            <a:r>
              <a:rPr lang="en-US" i="1">
                <a:cs typeface="Arial" pitchFamily="34" charset="0"/>
              </a:rPr>
              <a:t>′</a:t>
            </a:r>
            <a:endParaRPr lang="en-US"/>
          </a:p>
        </p:txBody>
      </p:sp>
      <p:sp>
        <p:nvSpPr>
          <p:cNvPr id="28713" name="Line 26"/>
          <p:cNvSpPr>
            <a:spLocks noChangeShapeType="1"/>
          </p:cNvSpPr>
          <p:nvPr/>
        </p:nvSpPr>
        <p:spPr bwMode="auto">
          <a:xfrm>
            <a:off x="685800" y="6019800"/>
            <a:ext cx="762000" cy="615950"/>
          </a:xfrm>
          <a:prstGeom prst="line">
            <a:avLst/>
          </a:prstGeom>
          <a:noFill/>
          <a:ln w="19050">
            <a:solidFill>
              <a:schemeClr val="tx1"/>
            </a:solidFill>
            <a:round/>
            <a:headEnd type="triangle" w="lg" len="med"/>
            <a:tailEnd/>
          </a:ln>
        </p:spPr>
        <p:txBody>
          <a:bodyPr/>
          <a:lstStyle/>
          <a:p>
            <a:endParaRPr lang="en-US"/>
          </a:p>
        </p:txBody>
      </p:sp>
      <p:sp>
        <p:nvSpPr>
          <p:cNvPr id="28714" name="TextBox 43"/>
          <p:cNvSpPr txBox="1">
            <a:spLocks noChangeArrowheads="1"/>
          </p:cNvSpPr>
          <p:nvPr/>
        </p:nvSpPr>
        <p:spPr bwMode="auto">
          <a:xfrm>
            <a:off x="457200" y="6172200"/>
            <a:ext cx="376238" cy="369888"/>
          </a:xfrm>
          <a:prstGeom prst="rect">
            <a:avLst/>
          </a:prstGeom>
          <a:noFill/>
          <a:ln w="9525">
            <a:noFill/>
            <a:miter lim="800000"/>
            <a:headEnd/>
            <a:tailEnd/>
          </a:ln>
        </p:spPr>
        <p:txBody>
          <a:bodyPr wrap="none">
            <a:spAutoFit/>
          </a:bodyPr>
          <a:lstStyle/>
          <a:p>
            <a:r>
              <a:rPr lang="en-US" sz="1800" b="1"/>
              <a:t>w</a:t>
            </a:r>
          </a:p>
        </p:txBody>
      </p:sp>
      <p:sp>
        <p:nvSpPr>
          <p:cNvPr id="28715" name="TextBox 44"/>
          <p:cNvSpPr txBox="1">
            <a:spLocks noChangeArrowheads="1"/>
          </p:cNvSpPr>
          <p:nvPr/>
        </p:nvSpPr>
        <p:spPr bwMode="auto">
          <a:xfrm>
            <a:off x="5029200" y="3429000"/>
            <a:ext cx="3962400" cy="31393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sr-Latn-BA" sz="1800" dirty="0" smtClean="0">
                <a:latin typeface="Calibri" pitchFamily="34" charset="0"/>
              </a:rPr>
              <a:t>Izvođenje </a:t>
            </a:r>
            <a:r>
              <a:rPr lang="en-US" sz="1800" i="1" dirty="0" smtClean="0">
                <a:latin typeface="Calibri" pitchFamily="34" charset="0"/>
              </a:rPr>
              <a:t>r</a:t>
            </a:r>
            <a:r>
              <a:rPr lang="en-US" sz="1800" i="1" dirty="0">
                <a:latin typeface="Calibri" pitchFamily="34" charset="0"/>
              </a:rPr>
              <a:t>:</a:t>
            </a:r>
            <a:endParaRPr lang="en-US" sz="1800" dirty="0">
              <a:latin typeface="Calibri" pitchFamily="34" charset="0"/>
            </a:endParaRPr>
          </a:p>
          <a:p>
            <a:r>
              <a:rPr lang="sr-Latn-BA" dirty="0" smtClean="0">
                <a:latin typeface="Calibri" pitchFamily="34" charset="0"/>
              </a:rPr>
              <a:t>Iscrtkana linija </a:t>
            </a:r>
            <a:r>
              <a:rPr lang="en-US" sz="1800" b="1" dirty="0" smtClean="0">
                <a:latin typeface="Calibri" pitchFamily="34" charset="0"/>
              </a:rPr>
              <a:t>x</a:t>
            </a:r>
            <a:r>
              <a:rPr lang="en-US" altLang="en-US" sz="1800" b="1" dirty="0">
                <a:latin typeface="Calibri" pitchFamily="34" charset="0"/>
              </a:rPr>
              <a:t>’</a:t>
            </a:r>
            <a:r>
              <a:rPr lang="en-US" sz="1800" b="1" dirty="0">
                <a:latin typeface="Calibri" pitchFamily="34" charset="0"/>
              </a:rPr>
              <a:t> </a:t>
            </a:r>
            <a:r>
              <a:rPr lang="en-US" altLang="ja-JP" sz="1800" dirty="0">
                <a:latin typeface="Calibri" pitchFamily="34" charset="0"/>
                <a:ea typeface="MS Gothic" pitchFamily="49" charset="-128"/>
              </a:rPr>
              <a:t>− </a:t>
            </a:r>
            <a:r>
              <a:rPr lang="en-US" altLang="ja-JP" sz="1800" b="1" dirty="0">
                <a:latin typeface="Calibri" pitchFamily="34" charset="0"/>
              </a:rPr>
              <a:t>x</a:t>
            </a:r>
            <a:r>
              <a:rPr lang="en-US" altLang="ja-JP" sz="1800" dirty="0">
                <a:latin typeface="Calibri" pitchFamily="34" charset="0"/>
              </a:rPr>
              <a:t> </a:t>
            </a:r>
            <a:r>
              <a:rPr lang="sr-Latn-BA" altLang="ja-JP" sz="1800" dirty="0" smtClean="0">
                <a:latin typeface="Calibri" pitchFamily="34" charset="0"/>
              </a:rPr>
              <a:t>je okomita na granicu odlučivanja pa je paralelna sa </a:t>
            </a:r>
            <a:r>
              <a:rPr lang="en-US" sz="1800" b="1" dirty="0" smtClean="0">
                <a:latin typeface="Calibri" pitchFamily="34" charset="0"/>
              </a:rPr>
              <a:t>w</a:t>
            </a:r>
            <a:r>
              <a:rPr lang="en-US" sz="1800" dirty="0">
                <a:latin typeface="Calibri" pitchFamily="34" charset="0"/>
              </a:rPr>
              <a:t>.</a:t>
            </a:r>
          </a:p>
          <a:p>
            <a:r>
              <a:rPr lang="sr-Latn-BA" sz="1800" dirty="0" smtClean="0">
                <a:latin typeface="Calibri" pitchFamily="34" charset="0"/>
              </a:rPr>
              <a:t>Jedinični vektor je</a:t>
            </a:r>
            <a:r>
              <a:rPr lang="en-US" sz="1800" dirty="0" smtClean="0">
                <a:latin typeface="Calibri" pitchFamily="34" charset="0"/>
              </a:rPr>
              <a:t> </a:t>
            </a:r>
            <a:r>
              <a:rPr lang="en-US" sz="1800" b="1" dirty="0">
                <a:latin typeface="Calibri" pitchFamily="34" charset="0"/>
              </a:rPr>
              <a:t>w</a:t>
            </a:r>
            <a:r>
              <a:rPr lang="en-US" sz="1800" dirty="0" smtClean="0">
                <a:latin typeface="Calibri" pitchFamily="34" charset="0"/>
              </a:rPr>
              <a:t>/||</a:t>
            </a:r>
            <a:r>
              <a:rPr lang="en-US" sz="1800" b="1" dirty="0">
                <a:latin typeface="Calibri" pitchFamily="34" charset="0"/>
              </a:rPr>
              <a:t>w</a:t>
            </a:r>
            <a:r>
              <a:rPr lang="en-US" sz="1800" dirty="0" smtClean="0">
                <a:latin typeface="Calibri" pitchFamily="34" charset="0"/>
              </a:rPr>
              <a:t>||, </a:t>
            </a:r>
            <a:r>
              <a:rPr lang="sr-Latn-BA" sz="1800" dirty="0" smtClean="0">
                <a:latin typeface="Calibri" pitchFamily="34" charset="0"/>
              </a:rPr>
              <a:t>pa je linija</a:t>
            </a:r>
            <a:r>
              <a:rPr lang="en-US" sz="1800" dirty="0" smtClean="0">
                <a:latin typeface="Calibri" pitchFamily="34" charset="0"/>
              </a:rPr>
              <a:t> </a:t>
            </a:r>
            <a:r>
              <a:rPr lang="en-US" sz="1800" dirty="0" err="1">
                <a:latin typeface="Calibri" pitchFamily="34" charset="0"/>
              </a:rPr>
              <a:t>r</a:t>
            </a:r>
            <a:r>
              <a:rPr lang="en-US" sz="1800" b="1" dirty="0" err="1">
                <a:latin typeface="Calibri" pitchFamily="34" charset="0"/>
              </a:rPr>
              <a:t>w</a:t>
            </a:r>
            <a:r>
              <a:rPr lang="en-US" sz="1800" dirty="0" smtClean="0">
                <a:latin typeface="Calibri" pitchFamily="34" charset="0"/>
              </a:rPr>
              <a:t>/||</a:t>
            </a:r>
            <a:r>
              <a:rPr lang="en-US" sz="1800" b="1" dirty="0" smtClean="0">
                <a:latin typeface="Calibri" pitchFamily="34" charset="0"/>
              </a:rPr>
              <a:t>w</a:t>
            </a:r>
            <a:r>
              <a:rPr lang="en-US" sz="1800" dirty="0" smtClean="0">
                <a:latin typeface="Calibri" pitchFamily="34" charset="0"/>
              </a:rPr>
              <a:t>||.</a:t>
            </a:r>
            <a:endParaRPr lang="en-US" sz="1800" dirty="0">
              <a:latin typeface="Calibri" pitchFamily="34" charset="0"/>
            </a:endParaRPr>
          </a:p>
          <a:p>
            <a:r>
              <a:rPr lang="en-US" sz="1800" b="1" dirty="0">
                <a:latin typeface="Calibri" pitchFamily="34" charset="0"/>
              </a:rPr>
              <a:t>x</a:t>
            </a:r>
            <a:r>
              <a:rPr lang="en-US" altLang="en-US" sz="1800" b="1" dirty="0">
                <a:latin typeface="Calibri" pitchFamily="34" charset="0"/>
              </a:rPr>
              <a:t>’</a:t>
            </a:r>
            <a:r>
              <a:rPr lang="en-US" altLang="ja-JP" sz="1800" dirty="0">
                <a:latin typeface="Calibri" pitchFamily="34" charset="0"/>
              </a:rPr>
              <a:t> = </a:t>
            </a:r>
            <a:r>
              <a:rPr lang="en-US" altLang="ja-JP" sz="1800" b="1" dirty="0">
                <a:latin typeface="Calibri" pitchFamily="34" charset="0"/>
              </a:rPr>
              <a:t>x</a:t>
            </a:r>
            <a:r>
              <a:rPr lang="en-US" altLang="ja-JP" sz="1800" dirty="0">
                <a:latin typeface="Calibri" pitchFamily="34" charset="0"/>
              </a:rPr>
              <a:t> – </a:t>
            </a:r>
            <a:r>
              <a:rPr lang="en-US" altLang="ja-JP" sz="1800" dirty="0" err="1">
                <a:latin typeface="Calibri" pitchFamily="34" charset="0"/>
              </a:rPr>
              <a:t>yr</a:t>
            </a:r>
            <a:r>
              <a:rPr lang="en-US" altLang="ja-JP" sz="1800" b="1" dirty="0" err="1">
                <a:latin typeface="Calibri" pitchFamily="34" charset="0"/>
              </a:rPr>
              <a:t>w</a:t>
            </a:r>
            <a:r>
              <a:rPr lang="en-US" altLang="ja-JP" sz="1800" dirty="0" smtClean="0">
                <a:latin typeface="Calibri" pitchFamily="34" charset="0"/>
              </a:rPr>
              <a:t>/||</a:t>
            </a:r>
            <a:r>
              <a:rPr lang="en-US" altLang="ja-JP" sz="1800" b="1" dirty="0" smtClean="0">
                <a:latin typeface="Calibri" pitchFamily="34" charset="0"/>
              </a:rPr>
              <a:t>w</a:t>
            </a:r>
            <a:r>
              <a:rPr lang="en-US" altLang="ja-JP" sz="1800" dirty="0" smtClean="0">
                <a:latin typeface="Calibri" pitchFamily="34" charset="0"/>
              </a:rPr>
              <a:t>||. </a:t>
            </a:r>
            <a:endParaRPr lang="en-US" altLang="ja-JP" sz="1800" dirty="0">
              <a:latin typeface="Calibri" pitchFamily="34" charset="0"/>
            </a:endParaRPr>
          </a:p>
          <a:p>
            <a:r>
              <a:rPr lang="en-US" sz="1800" b="1" dirty="0">
                <a:latin typeface="Calibri" pitchFamily="34" charset="0"/>
              </a:rPr>
              <a:t>x</a:t>
            </a:r>
            <a:r>
              <a:rPr lang="en-US" altLang="en-US" sz="1800" b="1" dirty="0">
                <a:latin typeface="Calibri" pitchFamily="34" charset="0"/>
              </a:rPr>
              <a:t>’</a:t>
            </a:r>
            <a:r>
              <a:rPr lang="en-US" altLang="ja-JP" sz="1800" b="1" dirty="0">
                <a:latin typeface="Calibri" pitchFamily="34" charset="0"/>
              </a:rPr>
              <a:t> </a:t>
            </a:r>
            <a:r>
              <a:rPr lang="sr-Latn-BA" altLang="ja-JP" sz="1800" dirty="0" smtClean="0">
                <a:latin typeface="Calibri" pitchFamily="34" charset="0"/>
              </a:rPr>
              <a:t>zadovoljava</a:t>
            </a:r>
            <a:r>
              <a:rPr lang="en-US" altLang="ja-JP" sz="1800" dirty="0" smtClean="0">
                <a:latin typeface="Calibri" pitchFamily="34" charset="0"/>
              </a:rPr>
              <a:t> </a:t>
            </a:r>
            <a:r>
              <a:rPr lang="en-US" altLang="ja-JP" sz="1800" b="1" dirty="0" err="1">
                <a:latin typeface="Calibri" pitchFamily="34" charset="0"/>
              </a:rPr>
              <a:t>w</a:t>
            </a:r>
            <a:r>
              <a:rPr lang="en-US" altLang="ja-JP" sz="1800" baseline="30000" dirty="0" err="1">
                <a:latin typeface="Calibri" pitchFamily="34" charset="0"/>
              </a:rPr>
              <a:t>T</a:t>
            </a:r>
            <a:r>
              <a:rPr lang="en-US" altLang="ja-JP" sz="1800" b="1" dirty="0" err="1">
                <a:latin typeface="Calibri" pitchFamily="34" charset="0"/>
              </a:rPr>
              <a:t>x</a:t>
            </a:r>
            <a:r>
              <a:rPr lang="en-US" altLang="ja-JP" sz="1800" b="1" dirty="0">
                <a:latin typeface="Calibri" pitchFamily="34" charset="0"/>
              </a:rPr>
              <a:t>’ </a:t>
            </a:r>
            <a:r>
              <a:rPr lang="en-US" altLang="ja-JP" sz="1800" dirty="0">
                <a:latin typeface="Calibri" pitchFamily="34" charset="0"/>
              </a:rPr>
              <a:t>+ b = 0.</a:t>
            </a:r>
          </a:p>
          <a:p>
            <a:r>
              <a:rPr lang="sr-Latn-BA" dirty="0" smtClean="0">
                <a:latin typeface="Calibri" pitchFamily="34" charset="0"/>
              </a:rPr>
              <a:t>Imamo</a:t>
            </a:r>
            <a:r>
              <a:rPr lang="en-US" sz="1800" dirty="0" smtClean="0">
                <a:latin typeface="Calibri" pitchFamily="34" charset="0"/>
              </a:rPr>
              <a:t> </a:t>
            </a:r>
            <a:r>
              <a:rPr lang="en-US" sz="1800" b="1" dirty="0" err="1">
                <a:latin typeface="Calibri" pitchFamily="34" charset="0"/>
              </a:rPr>
              <a:t>w</a:t>
            </a:r>
            <a:r>
              <a:rPr lang="en-US" sz="1800" baseline="30000" dirty="0" err="1">
                <a:latin typeface="Calibri" pitchFamily="34" charset="0"/>
              </a:rPr>
              <a:t>T</a:t>
            </a:r>
            <a:r>
              <a:rPr lang="en-US" sz="1800" dirty="0">
                <a:latin typeface="Calibri" pitchFamily="34" charset="0"/>
              </a:rPr>
              <a:t>(</a:t>
            </a:r>
            <a:r>
              <a:rPr lang="en-US" sz="1800" b="1" dirty="0">
                <a:latin typeface="Calibri" pitchFamily="34" charset="0"/>
              </a:rPr>
              <a:t>x</a:t>
            </a:r>
            <a:r>
              <a:rPr lang="en-US" sz="1800" dirty="0">
                <a:latin typeface="Calibri" pitchFamily="34" charset="0"/>
              </a:rPr>
              <a:t> –</a:t>
            </a:r>
            <a:r>
              <a:rPr lang="en-US" sz="1800" dirty="0" err="1">
                <a:latin typeface="Calibri" pitchFamily="34" charset="0"/>
              </a:rPr>
              <a:t>yr</a:t>
            </a:r>
            <a:r>
              <a:rPr lang="en-US" sz="1800" b="1" dirty="0" err="1">
                <a:latin typeface="Calibri" pitchFamily="34" charset="0"/>
              </a:rPr>
              <a:t>w</a:t>
            </a:r>
            <a:r>
              <a:rPr lang="en-US" sz="1800" dirty="0" smtClean="0">
                <a:latin typeface="Calibri" pitchFamily="34" charset="0"/>
              </a:rPr>
              <a:t>/||</a:t>
            </a:r>
            <a:r>
              <a:rPr lang="en-US" sz="1800" b="1" dirty="0" smtClean="0">
                <a:latin typeface="Calibri" pitchFamily="34" charset="0"/>
              </a:rPr>
              <a:t>w</a:t>
            </a:r>
            <a:r>
              <a:rPr lang="en-US" sz="1800" dirty="0" smtClean="0">
                <a:latin typeface="Calibri" pitchFamily="34" charset="0"/>
              </a:rPr>
              <a:t>||) </a:t>
            </a:r>
            <a:r>
              <a:rPr lang="en-US" sz="1800" dirty="0">
                <a:latin typeface="Calibri" pitchFamily="34" charset="0"/>
              </a:rPr>
              <a:t>+ b = 0</a:t>
            </a:r>
          </a:p>
          <a:p>
            <a:r>
              <a:rPr lang="sr-Latn-BA" dirty="0" smtClean="0">
                <a:latin typeface="Calibri" pitchFamily="34" charset="0"/>
              </a:rPr>
              <a:t>Pošto je</a:t>
            </a:r>
            <a:r>
              <a:rPr lang="en-US" sz="1800" dirty="0" smtClean="0">
                <a:latin typeface="Calibri" pitchFamily="34" charset="0"/>
              </a:rPr>
              <a:t> </a:t>
            </a:r>
            <a:r>
              <a:rPr lang="en-US" sz="1800" dirty="0">
                <a:latin typeface="Calibri" pitchFamily="34" charset="0"/>
              </a:rPr>
              <a:t>|</a:t>
            </a:r>
            <a:r>
              <a:rPr lang="en-US" sz="1800" b="1" dirty="0">
                <a:latin typeface="Calibri" pitchFamily="34" charset="0"/>
              </a:rPr>
              <a:t>w</a:t>
            </a:r>
            <a:r>
              <a:rPr lang="en-US" sz="1800" dirty="0">
                <a:latin typeface="Calibri" pitchFamily="34" charset="0"/>
              </a:rPr>
              <a:t>| = </a:t>
            </a:r>
            <a:r>
              <a:rPr lang="en-US" sz="1800" dirty="0" err="1">
                <a:latin typeface="Calibri" pitchFamily="34" charset="0"/>
              </a:rPr>
              <a:t>sqrt</a:t>
            </a:r>
            <a:r>
              <a:rPr lang="en-US" sz="1800" dirty="0">
                <a:latin typeface="Calibri" pitchFamily="34" charset="0"/>
              </a:rPr>
              <a:t>(</a:t>
            </a:r>
            <a:r>
              <a:rPr lang="en-US" sz="1800" b="1" dirty="0" err="1">
                <a:latin typeface="Calibri" pitchFamily="34" charset="0"/>
              </a:rPr>
              <a:t>w</a:t>
            </a:r>
            <a:r>
              <a:rPr lang="en-US" sz="1800" baseline="30000" dirty="0" err="1">
                <a:latin typeface="Calibri" pitchFamily="34" charset="0"/>
              </a:rPr>
              <a:t>T</a:t>
            </a:r>
            <a:r>
              <a:rPr lang="en-US" sz="1800" b="1" dirty="0" err="1">
                <a:latin typeface="Calibri" pitchFamily="34" charset="0"/>
              </a:rPr>
              <a:t>w</a:t>
            </a:r>
            <a:r>
              <a:rPr lang="en-US" sz="1800" dirty="0">
                <a:latin typeface="Calibri" pitchFamily="34" charset="0"/>
              </a:rPr>
              <a:t>).</a:t>
            </a:r>
          </a:p>
          <a:p>
            <a:r>
              <a:rPr lang="sr-Latn-BA" dirty="0" smtClean="0">
                <a:latin typeface="Calibri" pitchFamily="34" charset="0"/>
              </a:rPr>
              <a:t>onda je</a:t>
            </a:r>
            <a:r>
              <a:rPr lang="en-US" sz="1800" dirty="0" smtClean="0">
                <a:latin typeface="Calibri" pitchFamily="34" charset="0"/>
              </a:rPr>
              <a:t> </a:t>
            </a:r>
            <a:r>
              <a:rPr lang="en-US" sz="1800" b="1" dirty="0" err="1">
                <a:latin typeface="Calibri" pitchFamily="34" charset="0"/>
              </a:rPr>
              <a:t>w</a:t>
            </a:r>
            <a:r>
              <a:rPr lang="en-US" sz="1800" baseline="30000" dirty="0" err="1">
                <a:latin typeface="Calibri" pitchFamily="34" charset="0"/>
              </a:rPr>
              <a:t>T</a:t>
            </a:r>
            <a:r>
              <a:rPr lang="en-US" sz="1800" b="1" dirty="0" err="1">
                <a:latin typeface="Calibri" pitchFamily="34" charset="0"/>
              </a:rPr>
              <a:t>x</a:t>
            </a:r>
            <a:r>
              <a:rPr lang="en-US" sz="1800" dirty="0">
                <a:latin typeface="Calibri" pitchFamily="34" charset="0"/>
              </a:rPr>
              <a:t> –</a:t>
            </a:r>
            <a:r>
              <a:rPr lang="en-US" sz="1800" dirty="0" smtClean="0">
                <a:latin typeface="Calibri" pitchFamily="34" charset="0"/>
              </a:rPr>
              <a:t>yr||</a:t>
            </a:r>
            <a:r>
              <a:rPr lang="en-US" sz="1800" b="1" dirty="0" smtClean="0">
                <a:latin typeface="Calibri" pitchFamily="34" charset="0"/>
              </a:rPr>
              <a:t>w</a:t>
            </a:r>
            <a:r>
              <a:rPr lang="en-US" sz="1800" dirty="0" smtClean="0">
                <a:latin typeface="Calibri" pitchFamily="34" charset="0"/>
              </a:rPr>
              <a:t>|| </a:t>
            </a:r>
            <a:r>
              <a:rPr lang="en-US" sz="1800" dirty="0">
                <a:latin typeface="Calibri" pitchFamily="34" charset="0"/>
              </a:rPr>
              <a:t>+ b = 0</a:t>
            </a:r>
          </a:p>
          <a:p>
            <a:r>
              <a:rPr lang="sr-Latn-BA" sz="1800" dirty="0" smtClean="0">
                <a:latin typeface="Calibri" pitchFamily="34" charset="0"/>
              </a:rPr>
              <a:t>Slijedi da je</a:t>
            </a:r>
            <a:r>
              <a:rPr lang="en-US" sz="1800" dirty="0" smtClean="0">
                <a:latin typeface="Calibri" pitchFamily="34" charset="0"/>
              </a:rPr>
              <a:t>:</a:t>
            </a:r>
            <a:r>
              <a:rPr lang="sr-Latn-BA" sz="1800" dirty="0" smtClean="0">
                <a:latin typeface="Calibri" pitchFamily="34" charset="0"/>
              </a:rPr>
              <a:t> </a:t>
            </a:r>
            <a:r>
              <a:rPr lang="en-US" sz="1800" dirty="0" smtClean="0">
                <a:latin typeface="Calibri" pitchFamily="34" charset="0"/>
              </a:rPr>
              <a:t>r </a:t>
            </a:r>
            <a:r>
              <a:rPr lang="en-US" sz="1800" dirty="0">
                <a:latin typeface="Calibri" pitchFamily="34" charset="0"/>
              </a:rPr>
              <a:t>= y(</a:t>
            </a:r>
            <a:r>
              <a:rPr lang="en-US" sz="1800" b="1" dirty="0" err="1">
                <a:latin typeface="Calibri" pitchFamily="34" charset="0"/>
              </a:rPr>
              <a:t>w</a:t>
            </a:r>
            <a:r>
              <a:rPr lang="en-US" sz="1800" baseline="30000" dirty="0" err="1">
                <a:latin typeface="Calibri" pitchFamily="34" charset="0"/>
              </a:rPr>
              <a:t>T</a:t>
            </a:r>
            <a:r>
              <a:rPr lang="en-US" sz="1800" b="1" dirty="0" err="1">
                <a:latin typeface="Calibri" pitchFamily="34" charset="0"/>
              </a:rPr>
              <a:t>x</a:t>
            </a:r>
            <a:r>
              <a:rPr lang="en-US" sz="1800" dirty="0">
                <a:latin typeface="Calibri" pitchFamily="34" charset="0"/>
              </a:rPr>
              <a:t> + b</a:t>
            </a:r>
            <a:r>
              <a:rPr lang="en-US" sz="1800" dirty="0" smtClean="0">
                <a:latin typeface="Calibri" pitchFamily="34" charset="0"/>
              </a:rPr>
              <a:t>)/||</a:t>
            </a:r>
            <a:r>
              <a:rPr lang="en-US" sz="1800" b="1" dirty="0" smtClean="0">
                <a:latin typeface="Calibri" pitchFamily="34" charset="0"/>
              </a:rPr>
              <a:t>w</a:t>
            </a:r>
            <a:r>
              <a:rPr lang="en-US" sz="1800" dirty="0" smtClean="0">
                <a:latin typeface="Calibri" pitchFamily="34" charset="0"/>
              </a:rPr>
              <a:t>||</a:t>
            </a:r>
            <a:endParaRPr lang="en-US" sz="1800" dirty="0">
              <a:latin typeface="Calibri" pitchFamily="34" charset="0"/>
            </a:endParaRPr>
          </a:p>
        </p:txBody>
      </p:sp>
      <p:sp>
        <p:nvSpPr>
          <p:cNvPr id="28716" name="TextBox 4"/>
          <p:cNvSpPr txBox="1">
            <a:spLocks noChangeArrowheads="1"/>
          </p:cNvSpPr>
          <p:nvPr/>
        </p:nvSpPr>
        <p:spPr bwMode="auto">
          <a:xfrm>
            <a:off x="7620000" y="-33338"/>
            <a:ext cx="1098550" cy="338138"/>
          </a:xfrm>
          <a:prstGeom prst="rect">
            <a:avLst/>
          </a:prstGeom>
          <a:noFill/>
          <a:ln w="9525">
            <a:noFill/>
            <a:miter lim="800000"/>
            <a:headEnd/>
            <a:tailEnd/>
          </a:ln>
        </p:spPr>
        <p:txBody>
          <a:bodyPr wrap="none" anchor="ctr">
            <a:spAutoFit/>
          </a:bodyPr>
          <a:lstStyle/>
          <a:p>
            <a:r>
              <a:rPr lang="en-US" sz="1600">
                <a:solidFill>
                  <a:srgbClr val="FBFCFF"/>
                </a:solidFill>
              </a:rPr>
              <a:t>Sec. 15.1</a:t>
            </a:r>
          </a:p>
        </p:txBody>
      </p:sp>
      <p:sp>
        <p:nvSpPr>
          <p:cNvPr id="46" name="Slide Number Placeholder 45"/>
          <p:cNvSpPr>
            <a:spLocks noGrp="1"/>
          </p:cNvSpPr>
          <p:nvPr>
            <p:ph type="sldNum" sz="quarter" idx="12"/>
          </p:nvPr>
        </p:nvSpPr>
        <p:spPr/>
        <p:txBody>
          <a:bodyPr/>
          <a:lstStyle/>
          <a:p>
            <a:fld id="{C1534019-FCDB-48C0-A9FF-CB8DFB389AA6}" type="slidenum">
              <a:rPr lang="en-US" smtClean="0"/>
              <a:pPr/>
              <a:t>50</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7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15"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pPr eaLnBrk="1" hangingPunct="1"/>
            <a:r>
              <a:rPr lang="en-US" dirty="0" smtClean="0"/>
              <a:t>Linear</a:t>
            </a:r>
            <a:r>
              <a:rPr lang="sr-Latn-BA" dirty="0" smtClean="0"/>
              <a:t>n</a:t>
            </a:r>
            <a:r>
              <a:rPr lang="en-US" dirty="0" smtClean="0"/>
              <a:t>a SV</a:t>
            </a:r>
            <a:r>
              <a:rPr lang="sr-Latn-BA" dirty="0" smtClean="0"/>
              <a:t>M</a:t>
            </a:r>
            <a:r>
              <a:rPr lang="en-US" dirty="0" smtClean="0"/>
              <a:t> – </a:t>
            </a:r>
            <a:r>
              <a:rPr lang="en-US" dirty="0" err="1" smtClean="0"/>
              <a:t>matematika</a:t>
            </a:r>
            <a:r>
              <a:rPr lang="en-US" dirty="0" smtClean="0"/>
              <a:t/>
            </a:r>
            <a:br>
              <a:rPr lang="en-US" dirty="0" smtClean="0"/>
            </a:br>
            <a:r>
              <a:rPr lang="sr-Latn-BA" sz="2400" dirty="0" smtClean="0"/>
              <a:t>Linearno separabilan slučaj</a:t>
            </a:r>
            <a:endParaRPr lang="en-US" sz="2400" dirty="0" smtClean="0"/>
          </a:p>
        </p:txBody>
      </p:sp>
      <p:sp>
        <p:nvSpPr>
          <p:cNvPr id="30723" name="Rectangle 3"/>
          <p:cNvSpPr>
            <a:spLocks noGrp="1" noChangeArrowheads="1"/>
          </p:cNvSpPr>
          <p:nvPr>
            <p:ph type="body" idx="1"/>
          </p:nvPr>
        </p:nvSpPr>
        <p:spPr>
          <a:xfrm>
            <a:off x="457200" y="1524000"/>
            <a:ext cx="8375650" cy="5029200"/>
          </a:xfrm>
        </p:spPr>
        <p:txBody>
          <a:bodyPr/>
          <a:lstStyle/>
          <a:p>
            <a:pPr eaLnBrk="1" hangingPunct="1"/>
            <a:r>
              <a:rPr lang="sr-Latn-BA" sz="2000" dirty="0" smtClean="0"/>
              <a:t>Pretpostavimo da je funkcionalna margina svakog uzorka najmanje 1, onda za uzorke iz trening skupa</a:t>
            </a:r>
            <a:r>
              <a:rPr lang="en-US" sz="2000" dirty="0" smtClean="0"/>
              <a:t> {(</a:t>
            </a:r>
            <a:r>
              <a:rPr lang="en-US" sz="2000" b="1" dirty="0" smtClean="0"/>
              <a:t>x</a:t>
            </a:r>
            <a:r>
              <a:rPr lang="en-US" sz="2000" b="1" baseline="-25000" dirty="0" smtClean="0"/>
              <a:t>i</a:t>
            </a:r>
            <a:r>
              <a:rPr lang="en-US" sz="2000" b="1" dirty="0" smtClean="0"/>
              <a:t> </a:t>
            </a:r>
            <a:r>
              <a:rPr lang="en-US" sz="2000" dirty="0" smtClean="0"/>
              <a:t>,</a:t>
            </a:r>
            <a:r>
              <a:rPr lang="en-US" sz="2000" i="1" dirty="0" err="1" smtClean="0"/>
              <a:t>y</a:t>
            </a:r>
            <a:r>
              <a:rPr lang="en-US" sz="2000" i="1" baseline="-25000" dirty="0" err="1" smtClean="0"/>
              <a:t>i</a:t>
            </a:r>
            <a:r>
              <a:rPr lang="en-US" sz="2000" dirty="0" smtClean="0"/>
              <a:t>)} </a:t>
            </a:r>
            <a:r>
              <a:rPr lang="sr-Latn-BA" sz="2000" dirty="0" smtClean="0"/>
              <a:t> vrijedi</a:t>
            </a:r>
            <a:endParaRPr lang="en-US" sz="2000" dirty="0" smtClean="0"/>
          </a:p>
          <a:p>
            <a:pPr eaLnBrk="1" hangingPunct="1"/>
            <a:endParaRPr lang="sr-Latn-BA" sz="2000" dirty="0" smtClean="0"/>
          </a:p>
          <a:p>
            <a:pPr eaLnBrk="1" hangingPunct="1"/>
            <a:endParaRPr lang="en-US" sz="2000" dirty="0" smtClean="0"/>
          </a:p>
          <a:p>
            <a:pPr eaLnBrk="1" hangingPunct="1"/>
            <a:endParaRPr lang="en-US" sz="2000" dirty="0" smtClean="0"/>
          </a:p>
          <a:p>
            <a:pPr eaLnBrk="1" hangingPunct="1"/>
            <a:endParaRPr lang="en-US" sz="2000" dirty="0" smtClean="0"/>
          </a:p>
          <a:p>
            <a:pPr eaLnBrk="1" hangingPunct="1"/>
            <a:r>
              <a:rPr lang="sr-Latn-BA" sz="2000" dirty="0" smtClean="0"/>
              <a:t>Za vektore nosače nejednakost postaje jednakost</a:t>
            </a:r>
            <a:endParaRPr lang="en-US" sz="2000" dirty="0" smtClean="0"/>
          </a:p>
          <a:p>
            <a:pPr eaLnBrk="1" hangingPunct="1"/>
            <a:r>
              <a:rPr lang="sr-Latn-BA" sz="2000" dirty="0" smtClean="0"/>
              <a:t>Pošto je udaljenost od hiperravni</a:t>
            </a:r>
            <a:endParaRPr lang="en-US" sz="2000" dirty="0" smtClean="0"/>
          </a:p>
          <a:p>
            <a:pPr eaLnBrk="1" hangingPunct="1"/>
            <a:endParaRPr lang="en-US" sz="2000" dirty="0" smtClean="0"/>
          </a:p>
          <a:p>
            <a:pPr eaLnBrk="1" hangingPunct="1"/>
            <a:endParaRPr lang="en-US" sz="2000" dirty="0" smtClean="0"/>
          </a:p>
          <a:p>
            <a:pPr eaLnBrk="1" hangingPunct="1"/>
            <a:r>
              <a:rPr lang="sr-Latn-BA" sz="2000" dirty="0" smtClean="0"/>
              <a:t>Margina je</a:t>
            </a:r>
            <a:r>
              <a:rPr lang="en-US" sz="2000" dirty="0" smtClean="0"/>
              <a:t>:</a:t>
            </a:r>
          </a:p>
          <a:p>
            <a:pPr eaLnBrk="1" hangingPunct="1"/>
            <a:endParaRPr lang="en-US" sz="2000" dirty="0" smtClean="0"/>
          </a:p>
        </p:txBody>
      </p:sp>
      <p:sp>
        <p:nvSpPr>
          <p:cNvPr id="30724" name="Text Box 4"/>
          <p:cNvSpPr txBox="1">
            <a:spLocks noChangeArrowheads="1"/>
          </p:cNvSpPr>
          <p:nvPr/>
        </p:nvSpPr>
        <p:spPr bwMode="auto">
          <a:xfrm>
            <a:off x="2952750" y="2357431"/>
            <a:ext cx="3810000" cy="1615827"/>
          </a:xfrm>
          <a:prstGeom prst="rect">
            <a:avLst/>
          </a:prstGeom>
          <a:noFill/>
          <a:ln w="9525">
            <a:noFill/>
            <a:miter lim="800000"/>
            <a:headEnd/>
            <a:tailEnd/>
          </a:ln>
        </p:spPr>
        <p:txBody>
          <a:bodyPr wrap="square">
            <a:spAutoFit/>
          </a:bodyPr>
          <a:lstStyle/>
          <a:p>
            <a:pPr>
              <a:spcBef>
                <a:spcPct val="50000"/>
              </a:spcBef>
            </a:pPr>
            <a:r>
              <a:rPr lang="en-US" b="1" dirty="0" err="1">
                <a:latin typeface="Times New Roman" pitchFamily="18" charset="0"/>
              </a:rPr>
              <a:t>w</a:t>
            </a:r>
            <a:r>
              <a:rPr lang="en-US" b="1" baseline="30000" dirty="0" err="1">
                <a:latin typeface="Times New Roman" pitchFamily="18" charset="0"/>
              </a:rPr>
              <a:t>T</a:t>
            </a:r>
            <a:r>
              <a:rPr lang="en-US" b="1" dirty="0" err="1">
                <a:latin typeface="Times New Roman" pitchFamily="18" charset="0"/>
              </a:rPr>
              <a:t>x</a:t>
            </a:r>
            <a:r>
              <a:rPr lang="en-US" b="1" baseline="-25000" dirty="0" err="1">
                <a:latin typeface="Times New Roman" pitchFamily="18" charset="0"/>
              </a:rPr>
              <a:t>i</a:t>
            </a:r>
            <a:r>
              <a:rPr lang="en-US" b="1" dirty="0">
                <a:latin typeface="Times New Roman" pitchFamily="18" charset="0"/>
              </a:rPr>
              <a:t> </a:t>
            </a:r>
            <a:r>
              <a:rPr lang="en-US" dirty="0">
                <a:latin typeface="Times New Roman" pitchFamily="18" charset="0"/>
              </a:rPr>
              <a:t>+ </a:t>
            </a:r>
            <a:r>
              <a:rPr lang="en-US" i="1" dirty="0">
                <a:latin typeface="Times New Roman" pitchFamily="18" charset="0"/>
              </a:rPr>
              <a:t>b</a:t>
            </a:r>
            <a:r>
              <a:rPr lang="en-US" b="1" dirty="0">
                <a:latin typeface="Times New Roman" pitchFamily="18" charset="0"/>
              </a:rPr>
              <a:t> </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1    </a:t>
            </a:r>
            <a:r>
              <a:rPr lang="sr-Latn-BA" dirty="0" smtClean="0">
                <a:latin typeface="Times New Roman" pitchFamily="18" charset="0"/>
                <a:cs typeface="Times New Roman" pitchFamily="18" charset="0"/>
              </a:rPr>
              <a:t>ako je</a:t>
            </a:r>
            <a:r>
              <a:rPr lang="en-US" dirty="0" smtClean="0">
                <a:latin typeface="Times New Roman" pitchFamily="18" charset="0"/>
                <a:cs typeface="Times New Roman" pitchFamily="18" charset="0"/>
              </a:rPr>
              <a:t> </a:t>
            </a:r>
            <a:r>
              <a:rPr lang="en-US" i="1" dirty="0" err="1">
                <a:latin typeface="Times New Roman" pitchFamily="18" charset="0"/>
                <a:cs typeface="Times New Roman" pitchFamily="18" charset="0"/>
              </a:rPr>
              <a:t>y</a:t>
            </a:r>
            <a:r>
              <a:rPr lang="en-US" i="1" baseline="-25000" dirty="0" err="1">
                <a:latin typeface="Times New Roman" pitchFamily="18" charset="0"/>
                <a:cs typeface="Times New Roman" pitchFamily="18" charset="0"/>
              </a:rPr>
              <a:t>i</a:t>
            </a:r>
            <a:r>
              <a:rPr lang="en-US" baseline="-25000" dirty="0">
                <a:latin typeface="Times New Roman" pitchFamily="18" charset="0"/>
                <a:cs typeface="Times New Roman" pitchFamily="18" charset="0"/>
              </a:rPr>
              <a:t> </a:t>
            </a:r>
            <a:r>
              <a:rPr lang="en-US" dirty="0">
                <a:latin typeface="Times New Roman" pitchFamily="18" charset="0"/>
                <a:cs typeface="Times New Roman" pitchFamily="18" charset="0"/>
              </a:rPr>
              <a:t>= 1</a:t>
            </a:r>
          </a:p>
          <a:p>
            <a:pPr>
              <a:spcBef>
                <a:spcPct val="50000"/>
              </a:spcBef>
            </a:pPr>
            <a:r>
              <a:rPr lang="en-US" b="1" dirty="0" err="1">
                <a:latin typeface="Times New Roman" pitchFamily="18" charset="0"/>
              </a:rPr>
              <a:t>w</a:t>
            </a:r>
            <a:r>
              <a:rPr lang="en-US" b="1" baseline="30000" dirty="0" err="1">
                <a:latin typeface="Times New Roman" pitchFamily="18" charset="0"/>
              </a:rPr>
              <a:t>T</a:t>
            </a:r>
            <a:r>
              <a:rPr lang="en-US" b="1" dirty="0" err="1">
                <a:latin typeface="Times New Roman" pitchFamily="18" charset="0"/>
              </a:rPr>
              <a:t>x</a:t>
            </a:r>
            <a:r>
              <a:rPr lang="en-US" b="1" baseline="-25000" dirty="0" err="1">
                <a:latin typeface="Times New Roman" pitchFamily="18" charset="0"/>
              </a:rPr>
              <a:t>i</a:t>
            </a:r>
            <a:r>
              <a:rPr lang="en-US" b="1" dirty="0">
                <a:latin typeface="Times New Roman" pitchFamily="18" charset="0"/>
              </a:rPr>
              <a:t> </a:t>
            </a:r>
            <a:r>
              <a:rPr lang="en-US" dirty="0">
                <a:latin typeface="Times New Roman" pitchFamily="18" charset="0"/>
              </a:rPr>
              <a:t>+ </a:t>
            </a:r>
            <a:r>
              <a:rPr lang="en-US" i="1" dirty="0">
                <a:latin typeface="Times New Roman" pitchFamily="18" charset="0"/>
              </a:rPr>
              <a:t>b</a:t>
            </a:r>
            <a:r>
              <a:rPr lang="en-US" b="1" dirty="0">
                <a:latin typeface="Times New Roman" pitchFamily="18" charset="0"/>
                <a:cs typeface="Times New Roman" pitchFamily="18" charset="0"/>
              </a:rPr>
              <a:t> ≤ −</a:t>
            </a:r>
            <a:r>
              <a:rPr lang="en-US" dirty="0">
                <a:latin typeface="Times New Roman" pitchFamily="18" charset="0"/>
                <a:cs typeface="Times New Roman" pitchFamily="18" charset="0"/>
              </a:rPr>
              <a:t>1  </a:t>
            </a:r>
            <a:r>
              <a:rPr lang="sr-Latn-BA" dirty="0" smtClean="0">
                <a:latin typeface="Times New Roman" pitchFamily="18" charset="0"/>
                <a:cs typeface="Times New Roman" pitchFamily="18" charset="0"/>
              </a:rPr>
              <a:t>ako je</a:t>
            </a:r>
            <a:r>
              <a:rPr lang="en-US" dirty="0" smtClean="0">
                <a:latin typeface="Times New Roman" pitchFamily="18" charset="0"/>
                <a:cs typeface="Times New Roman" pitchFamily="18" charset="0"/>
              </a:rPr>
              <a:t> </a:t>
            </a:r>
            <a:r>
              <a:rPr lang="en-US" i="1" dirty="0" err="1">
                <a:latin typeface="Times New Roman" pitchFamily="18" charset="0"/>
                <a:cs typeface="Times New Roman" pitchFamily="18" charset="0"/>
              </a:rPr>
              <a:t>y</a:t>
            </a:r>
            <a:r>
              <a:rPr lang="en-US" i="1" baseline="-25000" dirty="0" err="1">
                <a:latin typeface="Times New Roman" pitchFamily="18" charset="0"/>
                <a:cs typeface="Times New Roman" pitchFamily="18" charset="0"/>
              </a:rPr>
              <a:t>i</a:t>
            </a:r>
            <a:r>
              <a:rPr lang="en-US" baseline="-25000"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1</a:t>
            </a:r>
            <a:endParaRPr lang="sr-Latn-RS" dirty="0" smtClean="0">
              <a:latin typeface="Times New Roman" pitchFamily="18" charset="0"/>
              <a:cs typeface="Times New Roman" pitchFamily="18" charset="0"/>
            </a:endParaRPr>
          </a:p>
          <a:p>
            <a:pPr>
              <a:spcBef>
                <a:spcPct val="50000"/>
              </a:spcBef>
            </a:pPr>
            <a:r>
              <a:rPr lang="en-GB" i="1" dirty="0" err="1" smtClean="0">
                <a:latin typeface="Times New Roman" pitchFamily="18" charset="0"/>
              </a:rPr>
              <a:t>y</a:t>
            </a:r>
            <a:r>
              <a:rPr lang="en-GB" i="1" baseline="-25000" dirty="0" err="1" smtClean="0">
                <a:latin typeface="Times New Roman" pitchFamily="18" charset="0"/>
              </a:rPr>
              <a:t>i</a:t>
            </a:r>
            <a:r>
              <a:rPr lang="sr-Latn-RS" i="1" baseline="-25000" dirty="0" smtClean="0">
                <a:latin typeface="Times New Roman" pitchFamily="18" charset="0"/>
              </a:rPr>
              <a:t> </a:t>
            </a:r>
            <a:r>
              <a:rPr lang="sr-Latn-RS" dirty="0" smtClean="0">
                <a:latin typeface="Times New Roman" pitchFamily="18" charset="0"/>
              </a:rPr>
              <a:t>(</a:t>
            </a:r>
            <a:r>
              <a:rPr lang="en-US" b="1" dirty="0" err="1" smtClean="0">
                <a:latin typeface="Times New Roman" pitchFamily="18" charset="0"/>
              </a:rPr>
              <a:t>w</a:t>
            </a:r>
            <a:r>
              <a:rPr lang="en-US" b="1" baseline="30000" dirty="0" err="1" smtClean="0">
                <a:latin typeface="Times New Roman" pitchFamily="18" charset="0"/>
              </a:rPr>
              <a:t>T</a:t>
            </a:r>
            <a:r>
              <a:rPr lang="en-US" b="1" dirty="0" err="1" smtClean="0">
                <a:latin typeface="Times New Roman" pitchFamily="18" charset="0"/>
              </a:rPr>
              <a:t>x</a:t>
            </a:r>
            <a:r>
              <a:rPr lang="en-US" b="1" baseline="-25000" dirty="0" err="1" smtClean="0">
                <a:latin typeface="Times New Roman" pitchFamily="18" charset="0"/>
              </a:rPr>
              <a:t>i</a:t>
            </a:r>
            <a:r>
              <a:rPr lang="en-US" b="1" dirty="0" smtClean="0">
                <a:latin typeface="Times New Roman" pitchFamily="18" charset="0"/>
              </a:rPr>
              <a:t> </a:t>
            </a:r>
            <a:r>
              <a:rPr lang="en-US" dirty="0" smtClean="0">
                <a:latin typeface="Times New Roman" pitchFamily="18" charset="0"/>
              </a:rPr>
              <a:t>+ </a:t>
            </a:r>
            <a:r>
              <a:rPr lang="en-US" i="1" dirty="0" smtClean="0">
                <a:latin typeface="Times New Roman" pitchFamily="18" charset="0"/>
              </a:rPr>
              <a:t>b</a:t>
            </a:r>
            <a:r>
              <a:rPr lang="sr-Latn-RS" dirty="0" smtClean="0">
                <a:latin typeface="Times New Roman" pitchFamily="18" charset="0"/>
              </a:rPr>
              <a:t>)</a:t>
            </a:r>
            <a:r>
              <a:rPr lang="en-US" b="1" dirty="0" smtClean="0">
                <a:latin typeface="Times New Roman" pitchFamily="18" charset="0"/>
              </a:rPr>
              <a:t> </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1</a:t>
            </a:r>
            <a:endParaRPr lang="sr-Latn-RS" dirty="0" smtClean="0">
              <a:latin typeface="Times New Roman" pitchFamily="18" charset="0"/>
              <a:cs typeface="Times New Roman" pitchFamily="18" charset="0"/>
            </a:endParaRPr>
          </a:p>
          <a:p>
            <a:pPr>
              <a:spcBef>
                <a:spcPct val="50000"/>
              </a:spcBef>
            </a:pPr>
            <a:endParaRPr lang="en-US" b="1" dirty="0">
              <a:latin typeface="Times New Roman" pitchFamily="18" charset="0"/>
              <a:cs typeface="Times New Roman" pitchFamily="18" charset="0"/>
            </a:endParaRPr>
          </a:p>
        </p:txBody>
      </p:sp>
      <p:graphicFrame>
        <p:nvGraphicFramePr>
          <p:cNvPr id="30725" name="Object 2"/>
          <p:cNvGraphicFramePr>
            <a:graphicFrameLocks noChangeAspect="1"/>
          </p:cNvGraphicFramePr>
          <p:nvPr/>
        </p:nvGraphicFramePr>
        <p:xfrm>
          <a:off x="3657600" y="5486400"/>
          <a:ext cx="808038" cy="690563"/>
        </p:xfrm>
        <a:graphic>
          <a:graphicData uri="http://schemas.openxmlformats.org/presentationml/2006/ole">
            <p:oleObj spid="_x0000_s114690" name="Equation" r:id="rId4" imgW="511920" imgH="429480" progId="Equation.3">
              <p:embed/>
            </p:oleObj>
          </a:graphicData>
        </a:graphic>
      </p:graphicFrame>
      <p:graphicFrame>
        <p:nvGraphicFramePr>
          <p:cNvPr id="30726" name="Object 3"/>
          <p:cNvGraphicFramePr>
            <a:graphicFrameLocks noChangeAspect="1"/>
          </p:cNvGraphicFramePr>
          <p:nvPr/>
        </p:nvGraphicFramePr>
        <p:xfrm>
          <a:off x="3492500" y="4419600"/>
          <a:ext cx="1360488" cy="730250"/>
        </p:xfrm>
        <a:graphic>
          <a:graphicData uri="http://schemas.openxmlformats.org/presentationml/2006/ole">
            <p:oleObj spid="_x0000_s114691" name="Equation" r:id="rId5" imgW="868320" imgH="456840" progId="Equation.3">
              <p:embed/>
            </p:oleObj>
          </a:graphicData>
        </a:graphic>
      </p:graphicFrame>
      <p:sp>
        <p:nvSpPr>
          <p:cNvPr id="30727" name="TextBox 4"/>
          <p:cNvSpPr txBox="1">
            <a:spLocks noChangeArrowheads="1"/>
          </p:cNvSpPr>
          <p:nvPr/>
        </p:nvSpPr>
        <p:spPr bwMode="auto">
          <a:xfrm>
            <a:off x="7620000" y="-33338"/>
            <a:ext cx="1098550" cy="338138"/>
          </a:xfrm>
          <a:prstGeom prst="rect">
            <a:avLst/>
          </a:prstGeom>
          <a:noFill/>
          <a:ln w="9525">
            <a:noFill/>
            <a:miter lim="800000"/>
            <a:headEnd/>
            <a:tailEnd/>
          </a:ln>
        </p:spPr>
        <p:txBody>
          <a:bodyPr wrap="none" anchor="ctr">
            <a:spAutoFit/>
          </a:bodyPr>
          <a:lstStyle/>
          <a:p>
            <a:r>
              <a:rPr lang="en-US" sz="1600">
                <a:solidFill>
                  <a:srgbClr val="FBFCFF"/>
                </a:solidFill>
              </a:rPr>
              <a:t>Sec. 15.1</a:t>
            </a:r>
          </a:p>
        </p:txBody>
      </p:sp>
      <p:sp>
        <p:nvSpPr>
          <p:cNvPr id="9" name="Slide Number Placeholder 8"/>
          <p:cNvSpPr>
            <a:spLocks noGrp="1"/>
          </p:cNvSpPr>
          <p:nvPr>
            <p:ph type="sldNum" sz="quarter" idx="12"/>
          </p:nvPr>
        </p:nvSpPr>
        <p:spPr/>
        <p:txBody>
          <a:bodyPr/>
          <a:lstStyle/>
          <a:p>
            <a:fld id="{C1534019-FCDB-48C0-A9FF-CB8DFB389AA6}" type="slidenum">
              <a:rPr lang="en-US" smtClean="0"/>
              <a:pPr/>
              <a:t>51</a:t>
            </a:fld>
            <a:endParaRPr lang="en-US"/>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Optimizacija</a:t>
            </a:r>
            <a:endParaRPr lang="en-GB" dirty="0"/>
          </a:p>
        </p:txBody>
      </p:sp>
      <p:sp>
        <p:nvSpPr>
          <p:cNvPr id="3" name="Content Placeholder 2"/>
          <p:cNvSpPr>
            <a:spLocks noGrp="1"/>
          </p:cNvSpPr>
          <p:nvPr>
            <p:ph idx="1"/>
          </p:nvPr>
        </p:nvSpPr>
        <p:spPr/>
        <p:txBody>
          <a:bodyPr>
            <a:normAutofit lnSpcReduction="10000"/>
          </a:bodyPr>
          <a:lstStyle/>
          <a:p>
            <a:r>
              <a:rPr lang="sr-Latn-RS" dirty="0" smtClean="0"/>
              <a:t>Želimo da maksimizujemo geometrijsku marginu, dakle tražimo </a:t>
            </a:r>
            <a:r>
              <a:rPr lang="sr-Latn-RS" b="1" dirty="0" smtClean="0"/>
              <a:t>w</a:t>
            </a:r>
            <a:r>
              <a:rPr lang="sr-Latn-RS" dirty="0" smtClean="0"/>
              <a:t> i </a:t>
            </a:r>
            <a:r>
              <a:rPr lang="sr-Latn-RS" i="1" dirty="0" smtClean="0"/>
              <a:t>b </a:t>
            </a:r>
            <a:r>
              <a:rPr lang="sr-Latn-RS" dirty="0" smtClean="0"/>
              <a:t> tako da:</a:t>
            </a:r>
          </a:p>
          <a:p>
            <a:pPr lvl="1"/>
            <a:r>
              <a:rPr lang="en-GB" dirty="0" smtClean="0"/>
              <a:t>M</a:t>
            </a:r>
            <a:r>
              <a:rPr lang="sr-Latn-RS" dirty="0" smtClean="0"/>
              <a:t>aksimizujemo </a:t>
            </a:r>
            <a:r>
              <a:rPr lang="sr-Latn-RS" dirty="0" smtClean="0">
                <a:latin typeface="Symbol" pitchFamily="18" charset="2"/>
              </a:rPr>
              <a:t>r = </a:t>
            </a:r>
            <a:r>
              <a:rPr lang="sr-Latn-RS" dirty="0" smtClean="0"/>
              <a:t>2/||</a:t>
            </a:r>
            <a:r>
              <a:rPr lang="sr-Latn-RS" b="1" dirty="0" smtClean="0"/>
              <a:t>w</a:t>
            </a:r>
            <a:r>
              <a:rPr lang="sr-Latn-RS" dirty="0" smtClean="0"/>
              <a:t>|| pod uslovom</a:t>
            </a:r>
          </a:p>
          <a:p>
            <a:pPr lvl="1"/>
            <a:r>
              <a:rPr lang="en-GB" dirty="0" smtClean="0"/>
              <a:t>Z</a:t>
            </a:r>
            <a:r>
              <a:rPr lang="sr-Latn-RS" dirty="0" smtClean="0"/>
              <a:t>a svaki (</a:t>
            </a:r>
            <a:r>
              <a:rPr lang="sr-Latn-RS" b="1" dirty="0" smtClean="0"/>
              <a:t>x</a:t>
            </a:r>
            <a:r>
              <a:rPr lang="sr-Latn-RS" i="1" baseline="-25000" dirty="0" smtClean="0"/>
              <a:t>i</a:t>
            </a:r>
            <a:r>
              <a:rPr lang="sr-Latn-RS" dirty="0" smtClean="0"/>
              <a:t>, </a:t>
            </a:r>
            <a:r>
              <a:rPr lang="sr-Latn-RS" i="1" dirty="0" smtClean="0"/>
              <a:t>y</a:t>
            </a:r>
            <a:r>
              <a:rPr lang="sr-Latn-RS" i="1" baseline="-25000" dirty="0" smtClean="0"/>
              <a:t>i</a:t>
            </a:r>
            <a:r>
              <a:rPr lang="sr-Latn-RS" dirty="0" smtClean="0"/>
              <a:t>)</a:t>
            </a:r>
            <a:r>
              <a:rPr lang="sr-Latn-RS" dirty="0" smtClean="0">
                <a:sym typeface="Symbol"/>
              </a:rPr>
              <a:t>D, </a:t>
            </a:r>
            <a:r>
              <a:rPr lang="en-GB" i="1" dirty="0" err="1" smtClean="0">
                <a:latin typeface="Times New Roman" pitchFamily="18" charset="0"/>
              </a:rPr>
              <a:t>y</a:t>
            </a:r>
            <a:r>
              <a:rPr lang="en-GB" i="1" baseline="-25000" dirty="0" err="1" smtClean="0">
                <a:latin typeface="Times New Roman" pitchFamily="18" charset="0"/>
              </a:rPr>
              <a:t>i</a:t>
            </a:r>
            <a:r>
              <a:rPr lang="sr-Latn-RS" i="1" baseline="-25000" dirty="0" smtClean="0">
                <a:latin typeface="Times New Roman" pitchFamily="18" charset="0"/>
              </a:rPr>
              <a:t> </a:t>
            </a:r>
            <a:r>
              <a:rPr lang="sr-Latn-RS" dirty="0" smtClean="0">
                <a:latin typeface="Times New Roman" pitchFamily="18" charset="0"/>
              </a:rPr>
              <a:t>(</a:t>
            </a:r>
            <a:r>
              <a:rPr lang="en-US" b="1" dirty="0" err="1" smtClean="0">
                <a:latin typeface="Times New Roman" pitchFamily="18" charset="0"/>
              </a:rPr>
              <a:t>w</a:t>
            </a:r>
            <a:r>
              <a:rPr lang="en-US" b="1" baseline="30000" dirty="0" err="1" smtClean="0">
                <a:latin typeface="Times New Roman" pitchFamily="18" charset="0"/>
              </a:rPr>
              <a:t>T</a:t>
            </a:r>
            <a:r>
              <a:rPr lang="en-US" b="1" dirty="0" err="1" smtClean="0">
                <a:latin typeface="Times New Roman" pitchFamily="18" charset="0"/>
              </a:rPr>
              <a:t>x</a:t>
            </a:r>
            <a:r>
              <a:rPr lang="en-US" b="1" baseline="-25000" dirty="0" err="1" smtClean="0">
                <a:latin typeface="Times New Roman" pitchFamily="18" charset="0"/>
              </a:rPr>
              <a:t>i</a:t>
            </a:r>
            <a:r>
              <a:rPr lang="en-US" b="1" dirty="0" smtClean="0">
                <a:latin typeface="Times New Roman" pitchFamily="18" charset="0"/>
              </a:rPr>
              <a:t> </a:t>
            </a:r>
            <a:r>
              <a:rPr lang="en-US" dirty="0" smtClean="0">
                <a:latin typeface="Times New Roman" pitchFamily="18" charset="0"/>
              </a:rPr>
              <a:t>+ </a:t>
            </a:r>
            <a:r>
              <a:rPr lang="en-US" i="1" dirty="0" smtClean="0">
                <a:latin typeface="Times New Roman" pitchFamily="18" charset="0"/>
              </a:rPr>
              <a:t>b</a:t>
            </a:r>
            <a:r>
              <a:rPr lang="sr-Latn-RS" dirty="0" smtClean="0">
                <a:latin typeface="Times New Roman" pitchFamily="18" charset="0"/>
              </a:rPr>
              <a:t>)</a:t>
            </a:r>
            <a:r>
              <a:rPr lang="en-US" b="1" dirty="0" smtClean="0">
                <a:latin typeface="Times New Roman" pitchFamily="18" charset="0"/>
              </a:rPr>
              <a:t> </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1</a:t>
            </a:r>
            <a:endParaRPr lang="sr-Latn-RS" dirty="0" smtClean="0">
              <a:latin typeface="Times New Roman" pitchFamily="18" charset="0"/>
              <a:cs typeface="Times New Roman" pitchFamily="18" charset="0"/>
            </a:endParaRPr>
          </a:p>
          <a:p>
            <a:r>
              <a:rPr lang="sr-Latn-RS" dirty="0" smtClean="0">
                <a:cs typeface="Times New Roman" pitchFamily="18" charset="0"/>
              </a:rPr>
              <a:t>Ovo je ekvivalentno</a:t>
            </a:r>
          </a:p>
          <a:p>
            <a:pPr lvl="1"/>
            <a:r>
              <a:rPr lang="sr-Latn-RS" dirty="0" smtClean="0">
                <a:cs typeface="Times New Roman" pitchFamily="18" charset="0"/>
              </a:rPr>
              <a:t>Minimizujemo </a:t>
            </a:r>
            <a:r>
              <a:rPr lang="sr-Latn-RS" dirty="0" smtClean="0">
                <a:latin typeface="Symbol" pitchFamily="18" charset="2"/>
                <a:cs typeface="Times New Roman" pitchFamily="18" charset="0"/>
              </a:rPr>
              <a:t>F</a:t>
            </a:r>
            <a:r>
              <a:rPr lang="sr-Latn-RS" dirty="0" smtClean="0">
                <a:cs typeface="Times New Roman" pitchFamily="18" charset="0"/>
              </a:rPr>
              <a:t>(</a:t>
            </a:r>
            <a:r>
              <a:rPr lang="sr-Latn-RS" b="1" dirty="0" smtClean="0">
                <a:cs typeface="Times New Roman" pitchFamily="18" charset="0"/>
              </a:rPr>
              <a:t>w</a:t>
            </a:r>
            <a:r>
              <a:rPr lang="sr-Latn-RS" dirty="0" smtClean="0">
                <a:cs typeface="Times New Roman" pitchFamily="18" charset="0"/>
              </a:rPr>
              <a:t>)=(1/2) </a:t>
            </a:r>
            <a:r>
              <a:rPr lang="sr-Latn-RS" b="1" dirty="0" smtClean="0">
                <a:cs typeface="Times New Roman" pitchFamily="18" charset="0"/>
              </a:rPr>
              <a:t>w</a:t>
            </a:r>
            <a:r>
              <a:rPr lang="sr-Latn-RS" b="1" baseline="30000" dirty="0" smtClean="0">
                <a:cs typeface="Times New Roman" pitchFamily="18" charset="0"/>
              </a:rPr>
              <a:t>T</a:t>
            </a:r>
            <a:r>
              <a:rPr lang="sr-Latn-RS" b="1" dirty="0" smtClean="0">
                <a:cs typeface="Times New Roman" pitchFamily="18" charset="0"/>
              </a:rPr>
              <a:t>w </a:t>
            </a:r>
            <a:r>
              <a:rPr lang="sr-Latn-RS" dirty="0" smtClean="0">
                <a:cs typeface="Times New Roman" pitchFamily="18" charset="0"/>
              </a:rPr>
              <a:t>pod uslovom</a:t>
            </a:r>
          </a:p>
          <a:p>
            <a:pPr lvl="1"/>
            <a:r>
              <a:rPr lang="en-GB" dirty="0" smtClean="0"/>
              <a:t>Z</a:t>
            </a:r>
            <a:r>
              <a:rPr lang="sr-Latn-RS" dirty="0" smtClean="0"/>
              <a:t>a svaki (</a:t>
            </a:r>
            <a:r>
              <a:rPr lang="sr-Latn-RS" b="1" dirty="0" smtClean="0"/>
              <a:t>x</a:t>
            </a:r>
            <a:r>
              <a:rPr lang="sr-Latn-RS" i="1" baseline="-25000" dirty="0" smtClean="0"/>
              <a:t>i</a:t>
            </a:r>
            <a:r>
              <a:rPr lang="sr-Latn-RS" dirty="0" smtClean="0"/>
              <a:t>, </a:t>
            </a:r>
            <a:r>
              <a:rPr lang="sr-Latn-RS" i="1" dirty="0" smtClean="0"/>
              <a:t>y</a:t>
            </a:r>
            <a:r>
              <a:rPr lang="sr-Latn-RS" i="1" baseline="-25000" dirty="0" smtClean="0"/>
              <a:t>i</a:t>
            </a:r>
            <a:r>
              <a:rPr lang="sr-Latn-RS" dirty="0" smtClean="0"/>
              <a:t>)</a:t>
            </a:r>
            <a:r>
              <a:rPr lang="sr-Latn-RS" dirty="0" smtClean="0">
                <a:sym typeface="Symbol"/>
              </a:rPr>
              <a:t>D, </a:t>
            </a:r>
            <a:r>
              <a:rPr lang="en-GB" i="1" dirty="0" err="1" smtClean="0">
                <a:latin typeface="Times New Roman" pitchFamily="18" charset="0"/>
              </a:rPr>
              <a:t>y</a:t>
            </a:r>
            <a:r>
              <a:rPr lang="en-GB" i="1" baseline="-25000" dirty="0" err="1" smtClean="0">
                <a:latin typeface="Times New Roman" pitchFamily="18" charset="0"/>
              </a:rPr>
              <a:t>i</a:t>
            </a:r>
            <a:r>
              <a:rPr lang="sr-Latn-RS" i="1" baseline="-25000" dirty="0" smtClean="0">
                <a:latin typeface="Times New Roman" pitchFamily="18" charset="0"/>
              </a:rPr>
              <a:t> </a:t>
            </a:r>
            <a:r>
              <a:rPr lang="sr-Latn-RS" dirty="0" smtClean="0">
                <a:latin typeface="Times New Roman" pitchFamily="18" charset="0"/>
              </a:rPr>
              <a:t>(</a:t>
            </a:r>
            <a:r>
              <a:rPr lang="en-US" b="1" dirty="0" err="1" smtClean="0">
                <a:latin typeface="Times New Roman" pitchFamily="18" charset="0"/>
              </a:rPr>
              <a:t>w</a:t>
            </a:r>
            <a:r>
              <a:rPr lang="en-US" b="1" baseline="30000" dirty="0" err="1" smtClean="0">
                <a:latin typeface="Times New Roman" pitchFamily="18" charset="0"/>
              </a:rPr>
              <a:t>T</a:t>
            </a:r>
            <a:r>
              <a:rPr lang="en-US" b="1" dirty="0" err="1" smtClean="0">
                <a:latin typeface="Times New Roman" pitchFamily="18" charset="0"/>
              </a:rPr>
              <a:t>x</a:t>
            </a:r>
            <a:r>
              <a:rPr lang="en-US" b="1" baseline="-25000" dirty="0" err="1" smtClean="0">
                <a:latin typeface="Times New Roman" pitchFamily="18" charset="0"/>
              </a:rPr>
              <a:t>i</a:t>
            </a:r>
            <a:r>
              <a:rPr lang="en-US" b="1" dirty="0" smtClean="0">
                <a:latin typeface="Times New Roman" pitchFamily="18" charset="0"/>
              </a:rPr>
              <a:t> </a:t>
            </a:r>
            <a:r>
              <a:rPr lang="en-US" dirty="0" smtClean="0">
                <a:latin typeface="Times New Roman" pitchFamily="18" charset="0"/>
              </a:rPr>
              <a:t>+ </a:t>
            </a:r>
            <a:r>
              <a:rPr lang="en-US" i="1" dirty="0" smtClean="0">
                <a:latin typeface="Times New Roman" pitchFamily="18" charset="0"/>
              </a:rPr>
              <a:t>b</a:t>
            </a:r>
            <a:r>
              <a:rPr lang="sr-Latn-RS" dirty="0" smtClean="0">
                <a:latin typeface="Times New Roman" pitchFamily="18" charset="0"/>
              </a:rPr>
              <a:t>)</a:t>
            </a:r>
            <a:r>
              <a:rPr lang="en-US" b="1" dirty="0" smtClean="0">
                <a:latin typeface="Times New Roman" pitchFamily="18" charset="0"/>
              </a:rPr>
              <a:t> </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1</a:t>
            </a:r>
            <a:endParaRPr lang="sr-Latn-RS" dirty="0" smtClean="0">
              <a:latin typeface="Times New Roman" pitchFamily="18" charset="0"/>
              <a:cs typeface="Times New Roman" pitchFamily="18" charset="0"/>
            </a:endParaRPr>
          </a:p>
          <a:p>
            <a:r>
              <a:rPr lang="sr-Latn-RS" dirty="0" smtClean="0"/>
              <a:t>Ovo je problem </a:t>
            </a:r>
            <a:r>
              <a:rPr lang="sr-Latn-RS" i="1" dirty="0" smtClean="0"/>
              <a:t>kvadratnog programiranja </a:t>
            </a:r>
            <a:r>
              <a:rPr lang="sr-Latn-RS" dirty="0" smtClean="0"/>
              <a:t>(Quadratic Programming, QP)</a:t>
            </a:r>
          </a:p>
          <a:p>
            <a:pPr lvl="1"/>
            <a:endParaRPr lang="en-GB"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52</a:t>
            </a:fld>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sr-Latn-RS" dirty="0" smtClean="0"/>
              <a:t>Rješenje optimizacionog problema</a:t>
            </a:r>
            <a:endParaRPr lang="en-US" dirty="0" smtClean="0"/>
          </a:p>
        </p:txBody>
      </p:sp>
      <p:sp>
        <p:nvSpPr>
          <p:cNvPr id="33795" name="Rectangle 3"/>
          <p:cNvSpPr>
            <a:spLocks noGrp="1" noChangeArrowheads="1"/>
          </p:cNvSpPr>
          <p:nvPr>
            <p:ph type="body" idx="1"/>
          </p:nvPr>
        </p:nvSpPr>
        <p:spPr>
          <a:xfrm>
            <a:off x="457200" y="1409700"/>
            <a:ext cx="8534400" cy="5029200"/>
          </a:xfrm>
        </p:spPr>
        <p:txBody>
          <a:bodyPr/>
          <a:lstStyle/>
          <a:p>
            <a:pPr eaLnBrk="1" hangingPunct="1"/>
            <a:endParaRPr lang="en-US" sz="2000" dirty="0" smtClean="0"/>
          </a:p>
          <a:p>
            <a:pPr eaLnBrk="1" hangingPunct="1"/>
            <a:endParaRPr lang="en-US" sz="2000" dirty="0" smtClean="0"/>
          </a:p>
          <a:p>
            <a:pPr eaLnBrk="1" hangingPunct="1"/>
            <a:endParaRPr lang="en-US" sz="2000" dirty="0" smtClean="0"/>
          </a:p>
          <a:p>
            <a:pPr eaLnBrk="1" hangingPunct="1"/>
            <a:endParaRPr lang="en-US" sz="2000" dirty="0" smtClean="0"/>
          </a:p>
          <a:p>
            <a:pPr eaLnBrk="1" hangingPunct="1"/>
            <a:r>
              <a:rPr lang="sr-Latn-RS" sz="2000" dirty="0" smtClean="0"/>
              <a:t>Ovo je optimizacija </a:t>
            </a:r>
            <a:r>
              <a:rPr lang="sr-Latn-RS" sz="2000" i="1" dirty="0" smtClean="0"/>
              <a:t>kvadratne </a:t>
            </a:r>
            <a:r>
              <a:rPr lang="sr-Latn-RS" sz="2000" dirty="0" smtClean="0"/>
              <a:t>funkcije pod </a:t>
            </a:r>
            <a:r>
              <a:rPr lang="sr-Latn-RS" sz="2000" i="1" dirty="0" smtClean="0"/>
              <a:t>linearnim </a:t>
            </a:r>
            <a:r>
              <a:rPr lang="sr-Latn-RS" sz="2000" dirty="0" smtClean="0"/>
              <a:t>ograničenjima (</a:t>
            </a:r>
            <a:r>
              <a:rPr lang="sr-Latn-RS" sz="2000" i="1" dirty="0" smtClean="0"/>
              <a:t>kvadratno programiranje</a:t>
            </a:r>
            <a:r>
              <a:rPr lang="sr-Latn-RS" sz="2000" dirty="0" smtClean="0"/>
              <a:t>)</a:t>
            </a:r>
            <a:endParaRPr lang="en-US" sz="2000" dirty="0" smtClean="0"/>
          </a:p>
          <a:p>
            <a:pPr eaLnBrk="1" hangingPunct="1"/>
            <a:r>
              <a:rPr lang="sr-Latn-RS" sz="2000" dirty="0" smtClean="0"/>
              <a:t>Kvadratno programiranje je poznata klasa problema matematičkog programiranja i postoji mnogo algoritama za njegovo rješavanje (mnogi su optimizovani za obučavanje SVM)</a:t>
            </a:r>
          </a:p>
          <a:p>
            <a:pPr eaLnBrk="1" hangingPunct="1"/>
            <a:r>
              <a:rPr lang="sr-Latn-RS" sz="2000" dirty="0" smtClean="0"/>
              <a:t>Jedno od rješenja uključuje konstruisanje </a:t>
            </a:r>
            <a:r>
              <a:rPr lang="sr-Latn-RS" sz="2000" i="1" dirty="0" smtClean="0"/>
              <a:t>dualnog problema</a:t>
            </a:r>
            <a:r>
              <a:rPr lang="sr-Latn-RS" sz="2000" dirty="0" smtClean="0"/>
              <a:t> gdje se svakom ograničenju u primarnom problemu pridružuje Lagranžov multiplikator</a:t>
            </a:r>
            <a:r>
              <a:rPr lang="en-US" sz="2000" dirty="0" smtClean="0"/>
              <a:t> </a:t>
            </a:r>
            <a:r>
              <a:rPr lang="el-GR" sz="2000" i="1" dirty="0" smtClean="0">
                <a:cs typeface="Times New Roman" pitchFamily="18" charset="0"/>
              </a:rPr>
              <a:t>α</a:t>
            </a:r>
            <a:r>
              <a:rPr lang="en-US" sz="2000" i="1" baseline="-25000" dirty="0" err="1" smtClean="0">
                <a:cs typeface="Times New Roman" pitchFamily="18" charset="0"/>
              </a:rPr>
              <a:t>i</a:t>
            </a:r>
            <a:r>
              <a:rPr lang="en-US" sz="2000" i="1" baseline="-25000" dirty="0" smtClean="0">
                <a:cs typeface="Times New Roman" pitchFamily="18" charset="0"/>
              </a:rPr>
              <a:t> </a:t>
            </a:r>
            <a:r>
              <a:rPr lang="en-US" sz="2000" dirty="0" smtClean="0"/>
              <a:t>:</a:t>
            </a:r>
          </a:p>
          <a:p>
            <a:pPr eaLnBrk="1" hangingPunct="1"/>
            <a:endParaRPr lang="en-US" sz="2000" dirty="0" smtClean="0"/>
          </a:p>
        </p:txBody>
      </p:sp>
      <p:sp>
        <p:nvSpPr>
          <p:cNvPr id="33796" name="Text Box 4"/>
          <p:cNvSpPr txBox="1">
            <a:spLocks noChangeArrowheads="1"/>
          </p:cNvSpPr>
          <p:nvPr/>
        </p:nvSpPr>
        <p:spPr bwMode="auto">
          <a:xfrm>
            <a:off x="1085850" y="1727200"/>
            <a:ext cx="6438900" cy="1015663"/>
          </a:xfrm>
          <a:prstGeom prst="rect">
            <a:avLst/>
          </a:prstGeom>
          <a:noFill/>
          <a:ln w="25400">
            <a:solidFill>
              <a:srgbClr val="008000"/>
            </a:solidFill>
            <a:miter lim="800000"/>
            <a:headEnd/>
            <a:tailEnd/>
          </a:ln>
        </p:spPr>
        <p:txBody>
          <a:bodyPr>
            <a:spAutoFit/>
          </a:bodyPr>
          <a:lstStyle/>
          <a:p>
            <a:r>
              <a:rPr lang="sr-Latn-RS" sz="2000" dirty="0" smtClean="0">
                <a:latin typeface="Times New Roman" pitchFamily="18" charset="0"/>
              </a:rPr>
              <a:t>Pronaći</a:t>
            </a:r>
            <a:r>
              <a:rPr lang="en-US" sz="2000" dirty="0" smtClean="0">
                <a:latin typeface="Times New Roman" pitchFamily="18" charset="0"/>
              </a:rPr>
              <a:t> </a:t>
            </a:r>
            <a:r>
              <a:rPr lang="en-US" sz="2000" b="1" dirty="0">
                <a:latin typeface="Times New Roman" pitchFamily="18" charset="0"/>
              </a:rPr>
              <a:t>w</a:t>
            </a:r>
            <a:r>
              <a:rPr lang="en-US" sz="2000" dirty="0">
                <a:latin typeface="Times New Roman" pitchFamily="18" charset="0"/>
              </a:rPr>
              <a:t> </a:t>
            </a:r>
            <a:r>
              <a:rPr lang="sr-Latn-RS" sz="2000" dirty="0" smtClean="0">
                <a:latin typeface="Times New Roman" pitchFamily="18" charset="0"/>
              </a:rPr>
              <a:t>i</a:t>
            </a:r>
            <a:r>
              <a:rPr lang="en-US" sz="2000" dirty="0" smtClean="0">
                <a:latin typeface="Times New Roman" pitchFamily="18" charset="0"/>
              </a:rPr>
              <a:t> </a:t>
            </a:r>
            <a:r>
              <a:rPr lang="en-US" sz="2000" i="1" dirty="0">
                <a:latin typeface="Times New Roman" pitchFamily="18" charset="0"/>
              </a:rPr>
              <a:t>b</a:t>
            </a:r>
            <a:r>
              <a:rPr lang="en-US" sz="2000" dirty="0">
                <a:latin typeface="Times New Roman" pitchFamily="18" charset="0"/>
              </a:rPr>
              <a:t> </a:t>
            </a:r>
            <a:r>
              <a:rPr lang="sr-Latn-RS" sz="2000" dirty="0" smtClean="0">
                <a:latin typeface="Times New Roman" pitchFamily="18" charset="0"/>
              </a:rPr>
              <a:t>tako da je</a:t>
            </a:r>
            <a:endParaRPr lang="en-US" sz="2000" dirty="0">
              <a:latin typeface="Times New Roman" pitchFamily="18" charset="0"/>
            </a:endParaRPr>
          </a:p>
          <a:p>
            <a:r>
              <a:rPr lang="el-GR" sz="2000" b="1" dirty="0">
                <a:latin typeface="Times New Roman" pitchFamily="18" charset="0"/>
                <a:cs typeface="Times New Roman" pitchFamily="18" charset="0"/>
              </a:rPr>
              <a:t>Φ</a:t>
            </a:r>
            <a:r>
              <a:rPr lang="en-US" sz="2000" dirty="0">
                <a:latin typeface="Times New Roman" pitchFamily="18" charset="0"/>
                <a:cs typeface="Times New Roman" pitchFamily="18" charset="0"/>
              </a:rPr>
              <a:t>(</a:t>
            </a:r>
            <a:r>
              <a:rPr lang="en-US" sz="2000" b="1" dirty="0">
                <a:latin typeface="Times New Roman" pitchFamily="18" charset="0"/>
                <a:cs typeface="Times New Roman" pitchFamily="18" charset="0"/>
              </a:rPr>
              <a:t>w</a:t>
            </a:r>
            <a:r>
              <a:rPr lang="en-US" sz="2000" dirty="0">
                <a:latin typeface="Times New Roman" pitchFamily="18" charset="0"/>
                <a:cs typeface="Times New Roman" pitchFamily="18" charset="0"/>
              </a:rPr>
              <a:t>)</a:t>
            </a:r>
            <a:r>
              <a:rPr lang="en-US" sz="2000" b="1" dirty="0">
                <a:latin typeface="Times New Roman" pitchFamily="18" charset="0"/>
                <a:cs typeface="Times New Roman" pitchFamily="18" charset="0"/>
              </a:rPr>
              <a:t> =½ </a:t>
            </a:r>
            <a:r>
              <a:rPr lang="en-US" sz="2000" b="1" dirty="0" err="1">
                <a:latin typeface="Times New Roman" pitchFamily="18" charset="0"/>
              </a:rPr>
              <a:t>w</a:t>
            </a:r>
            <a:r>
              <a:rPr lang="en-US" sz="2000" baseline="30000" dirty="0" err="1">
                <a:latin typeface="Times New Roman" pitchFamily="18" charset="0"/>
              </a:rPr>
              <a:t>T</a:t>
            </a:r>
            <a:r>
              <a:rPr lang="en-US" sz="2000" b="1" dirty="0" err="1">
                <a:latin typeface="Times New Roman" pitchFamily="18" charset="0"/>
              </a:rPr>
              <a:t>w</a:t>
            </a:r>
            <a:r>
              <a:rPr lang="en-US" sz="2000" dirty="0">
                <a:latin typeface="Times New Roman" pitchFamily="18" charset="0"/>
              </a:rPr>
              <a:t>  </a:t>
            </a:r>
            <a:r>
              <a:rPr lang="sr-Latn-RS" sz="2000" dirty="0" smtClean="0">
                <a:latin typeface="Times New Roman" pitchFamily="18" charset="0"/>
              </a:rPr>
              <a:t>minimalno</a:t>
            </a:r>
          </a:p>
          <a:p>
            <a:r>
              <a:rPr lang="sr-Latn-RS" sz="2000" dirty="0" smtClean="0">
                <a:latin typeface="Times New Roman" pitchFamily="18" charset="0"/>
              </a:rPr>
              <a:t>i za sve </a:t>
            </a:r>
            <a:r>
              <a:rPr lang="en-US" dirty="0" smtClean="0">
                <a:latin typeface="Times New Roman" pitchFamily="18" charset="0"/>
              </a:rPr>
              <a:t>{</a:t>
            </a:r>
            <a:r>
              <a:rPr lang="en-US" sz="2000" dirty="0" smtClean="0">
                <a:latin typeface="Times New Roman" pitchFamily="18" charset="0"/>
              </a:rPr>
              <a:t>(</a:t>
            </a:r>
            <a:r>
              <a:rPr lang="en-US" b="1" dirty="0">
                <a:latin typeface="Times New Roman" pitchFamily="18" charset="0"/>
              </a:rPr>
              <a:t>x</a:t>
            </a:r>
            <a:r>
              <a:rPr lang="en-US" b="1" baseline="-25000" dirty="0">
                <a:latin typeface="Times New Roman" pitchFamily="18" charset="0"/>
              </a:rPr>
              <a:t>i</a:t>
            </a:r>
            <a:r>
              <a:rPr lang="en-US" b="1" dirty="0">
                <a:latin typeface="Times New Roman" pitchFamily="18" charset="0"/>
              </a:rPr>
              <a:t> </a:t>
            </a:r>
            <a:r>
              <a:rPr lang="en-US" dirty="0">
                <a:latin typeface="Times New Roman" pitchFamily="18" charset="0"/>
              </a:rPr>
              <a:t>,</a:t>
            </a:r>
            <a:r>
              <a:rPr lang="en-US" i="1" dirty="0" err="1">
                <a:latin typeface="Times New Roman" pitchFamily="18" charset="0"/>
              </a:rPr>
              <a:t>y</a:t>
            </a:r>
            <a:r>
              <a:rPr lang="en-US" i="1" baseline="-25000" dirty="0" err="1">
                <a:latin typeface="Times New Roman" pitchFamily="18" charset="0"/>
              </a:rPr>
              <a:t>i</a:t>
            </a:r>
            <a:r>
              <a:rPr lang="en-US" dirty="0">
                <a:latin typeface="Times New Roman" pitchFamily="18" charset="0"/>
              </a:rPr>
              <a:t>)}</a:t>
            </a:r>
            <a:r>
              <a:rPr lang="en-US" sz="2000" dirty="0">
                <a:latin typeface="Times New Roman" pitchFamily="18" charset="0"/>
              </a:rPr>
              <a:t>:  </a:t>
            </a:r>
            <a:r>
              <a:rPr lang="en-US" sz="2000" i="1" dirty="0" err="1">
                <a:latin typeface="Times New Roman" pitchFamily="18" charset="0"/>
              </a:rPr>
              <a:t>y</a:t>
            </a:r>
            <a:r>
              <a:rPr lang="en-US" sz="2000" i="1" baseline="-25000" dirty="0" err="1">
                <a:latin typeface="Times New Roman" pitchFamily="18" charset="0"/>
              </a:rPr>
              <a:t>i</a:t>
            </a:r>
            <a:r>
              <a:rPr lang="en-US" sz="2000" dirty="0">
                <a:latin typeface="Times New Roman" pitchFamily="18" charset="0"/>
              </a:rPr>
              <a:t> (</a:t>
            </a:r>
            <a:r>
              <a:rPr lang="en-US" sz="2000" b="1" dirty="0" err="1">
                <a:latin typeface="Times New Roman" pitchFamily="18" charset="0"/>
              </a:rPr>
              <a:t>w</a:t>
            </a:r>
            <a:r>
              <a:rPr lang="en-US" sz="2000" b="1" baseline="30000" dirty="0" err="1">
                <a:latin typeface="Times New Roman" pitchFamily="18" charset="0"/>
              </a:rPr>
              <a:t>T</a:t>
            </a:r>
            <a:r>
              <a:rPr lang="en-US" sz="2000" b="1" dirty="0" err="1">
                <a:latin typeface="Times New Roman" pitchFamily="18" charset="0"/>
              </a:rPr>
              <a:t>x</a:t>
            </a:r>
            <a:r>
              <a:rPr lang="en-US" sz="2000" b="1" baseline="-25000" dirty="0" err="1">
                <a:latin typeface="Times New Roman" pitchFamily="18" charset="0"/>
              </a:rPr>
              <a:t>i</a:t>
            </a:r>
            <a:r>
              <a:rPr lang="en-US" sz="2000" b="1" dirty="0">
                <a:latin typeface="Times New Roman" pitchFamily="18" charset="0"/>
              </a:rPr>
              <a:t> </a:t>
            </a:r>
            <a:r>
              <a:rPr lang="en-US" sz="2000" dirty="0">
                <a:latin typeface="Times New Roman" pitchFamily="18" charset="0"/>
              </a:rPr>
              <a:t>+ </a:t>
            </a:r>
            <a:r>
              <a:rPr lang="en-US" sz="2000" i="1" dirty="0">
                <a:latin typeface="Times New Roman" pitchFamily="18" charset="0"/>
              </a:rPr>
              <a:t>b</a:t>
            </a:r>
            <a:r>
              <a:rPr lang="en-US" sz="2000" dirty="0">
                <a:latin typeface="Times New Roman" pitchFamily="18" charset="0"/>
              </a:rPr>
              <a:t>)</a:t>
            </a:r>
            <a:r>
              <a:rPr lang="en-US" sz="2000" b="1" dirty="0">
                <a:latin typeface="Times New Roman" pitchFamily="18" charset="0"/>
              </a:rPr>
              <a:t> </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1</a:t>
            </a:r>
          </a:p>
        </p:txBody>
      </p:sp>
      <p:sp>
        <p:nvSpPr>
          <p:cNvPr id="33797" name="Text Box 5"/>
          <p:cNvSpPr txBox="1">
            <a:spLocks noChangeArrowheads="1"/>
          </p:cNvSpPr>
          <p:nvPr/>
        </p:nvSpPr>
        <p:spPr bwMode="auto">
          <a:xfrm>
            <a:off x="1447800" y="5172075"/>
            <a:ext cx="6438900" cy="1323439"/>
          </a:xfrm>
          <a:prstGeom prst="rect">
            <a:avLst/>
          </a:prstGeom>
          <a:noFill/>
          <a:ln w="25400">
            <a:solidFill>
              <a:srgbClr val="008000"/>
            </a:solidFill>
            <a:miter lim="800000"/>
            <a:headEnd/>
            <a:tailEnd/>
          </a:ln>
        </p:spPr>
        <p:txBody>
          <a:bodyPr>
            <a:spAutoFit/>
          </a:bodyPr>
          <a:lstStyle/>
          <a:p>
            <a:r>
              <a:rPr lang="sr-Latn-RS" sz="2000" dirty="0" smtClean="0">
                <a:latin typeface="Times New Roman" pitchFamily="18" charset="0"/>
              </a:rPr>
              <a:t>Naći </a:t>
            </a:r>
            <a:r>
              <a:rPr lang="el-GR" sz="2000" i="1" dirty="0" smtClean="0">
                <a:latin typeface="Times New Roman" pitchFamily="18" charset="0"/>
                <a:cs typeface="Times New Roman" pitchFamily="18" charset="0"/>
              </a:rPr>
              <a:t>α</a:t>
            </a:r>
            <a:r>
              <a:rPr lang="en-US" sz="2000" i="1" baseline="-25000" dirty="0">
                <a:latin typeface="Times New Roman" pitchFamily="18" charset="0"/>
                <a:cs typeface="Times New Roman" pitchFamily="18" charset="0"/>
              </a:rPr>
              <a:t>1</a:t>
            </a:r>
            <a:r>
              <a:rPr lang="en-US" sz="2000" i="1" dirty="0">
                <a:latin typeface="Times New Roman" pitchFamily="18" charset="0"/>
                <a:cs typeface="Times New Roman" pitchFamily="18" charset="0"/>
              </a:rPr>
              <a:t>…</a:t>
            </a:r>
            <a:r>
              <a:rPr lang="el-GR" sz="2000" i="1" dirty="0">
                <a:latin typeface="Times New Roman" pitchFamily="18" charset="0"/>
                <a:cs typeface="Times New Roman" pitchFamily="18" charset="0"/>
              </a:rPr>
              <a:t>α</a:t>
            </a:r>
            <a:r>
              <a:rPr lang="en-US" sz="2000" i="1" baseline="-25000" dirty="0">
                <a:latin typeface="Times New Roman" pitchFamily="18" charset="0"/>
                <a:cs typeface="Times New Roman" pitchFamily="18" charset="0"/>
              </a:rPr>
              <a:t>N</a:t>
            </a:r>
            <a:r>
              <a:rPr lang="en-US" sz="2000" baseline="-25000" dirty="0">
                <a:latin typeface="Times New Roman" pitchFamily="18" charset="0"/>
                <a:cs typeface="Times New Roman" pitchFamily="18" charset="0"/>
              </a:rPr>
              <a:t> </a:t>
            </a:r>
            <a:r>
              <a:rPr lang="sr-Latn-RS" sz="2000" dirty="0" smtClean="0">
                <a:latin typeface="Times New Roman" pitchFamily="18" charset="0"/>
                <a:cs typeface="Times New Roman" pitchFamily="18" charset="0"/>
              </a:rPr>
              <a:t> </a:t>
            </a:r>
            <a:r>
              <a:rPr lang="sr-Latn-RS" sz="2000" dirty="0" smtClean="0">
                <a:latin typeface="Times New Roman" pitchFamily="18" charset="0"/>
              </a:rPr>
              <a:t>tako da</a:t>
            </a:r>
            <a:endParaRPr lang="en-US" sz="2000" dirty="0">
              <a:latin typeface="Times New Roman" pitchFamily="18" charset="0"/>
            </a:endParaRPr>
          </a:p>
          <a:p>
            <a:r>
              <a:rPr lang="en-US" sz="2000" b="1" dirty="0">
                <a:latin typeface="Times New Roman" pitchFamily="18" charset="0"/>
                <a:cs typeface="Times New Roman" pitchFamily="18" charset="0"/>
              </a:rPr>
              <a:t>Q</a:t>
            </a:r>
            <a:r>
              <a:rPr lang="en-US" sz="2000" dirty="0">
                <a:latin typeface="Times New Roman" pitchFamily="18" charset="0"/>
                <a:cs typeface="Times New Roman" pitchFamily="18" charset="0"/>
              </a:rPr>
              <a:t>(</a:t>
            </a:r>
            <a:r>
              <a:rPr lang="el-GR" b="1" dirty="0">
                <a:latin typeface="Times New Roman" pitchFamily="18" charset="0"/>
              </a:rPr>
              <a:t>α</a:t>
            </a:r>
            <a:r>
              <a:rPr lang="en-US" sz="2000" dirty="0">
                <a:latin typeface="Times New Roman" pitchFamily="18" charset="0"/>
                <a:cs typeface="Times New Roman" pitchFamily="18" charset="0"/>
              </a:rPr>
              <a:t>)</a:t>
            </a:r>
            <a:r>
              <a:rPr lang="en-US" sz="2000" b="1" dirty="0">
                <a:latin typeface="Times New Roman" pitchFamily="18" charset="0"/>
                <a:cs typeface="Times New Roman" pitchFamily="18" charset="0"/>
              </a:rPr>
              <a:t> =</a:t>
            </a:r>
            <a:r>
              <a:rPr lang="el-GR" dirty="0">
                <a:latin typeface="Times New Roman" pitchFamily="18" charset="0"/>
                <a:cs typeface="Times New Roman" pitchFamily="18" charset="0"/>
              </a:rPr>
              <a:t>Σ</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n-US" sz="2000" baseline="-25000" dirty="0">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½</a:t>
            </a:r>
            <a:r>
              <a:rPr lang="el-GR" dirty="0">
                <a:latin typeface="Times New Roman" pitchFamily="18" charset="0"/>
              </a:rPr>
              <a:t>ΣΣ</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j</a:t>
            </a:r>
            <a:r>
              <a:rPr lang="en-US" sz="2000" i="1" dirty="0" err="1">
                <a:latin typeface="Times New Roman" pitchFamily="18" charset="0"/>
                <a:cs typeface="Times New Roman" pitchFamily="18" charset="0"/>
              </a:rPr>
              <a:t>y</a:t>
            </a:r>
            <a:r>
              <a:rPr lang="en-US" sz="2000" i="1" baseline="-25000" dirty="0" err="1">
                <a:latin typeface="Times New Roman" pitchFamily="18" charset="0"/>
                <a:cs typeface="Times New Roman" pitchFamily="18" charset="0"/>
              </a:rPr>
              <a:t>i</a:t>
            </a:r>
            <a:r>
              <a:rPr lang="en-US" sz="2000" i="1" dirty="0" err="1">
                <a:latin typeface="Times New Roman" pitchFamily="18" charset="0"/>
                <a:cs typeface="Times New Roman" pitchFamily="18" charset="0"/>
              </a:rPr>
              <a:t>y</a:t>
            </a:r>
            <a:r>
              <a:rPr lang="en-US" sz="2000" i="1" baseline="-25000" dirty="0" err="1">
                <a:latin typeface="Times New Roman" pitchFamily="18" charset="0"/>
                <a:cs typeface="Times New Roman" pitchFamily="18" charset="0"/>
              </a:rPr>
              <a:t>j</a:t>
            </a:r>
            <a:r>
              <a:rPr lang="en-US" sz="2000" b="1" dirty="0" err="1">
                <a:latin typeface="Times New Roman" pitchFamily="18" charset="0"/>
              </a:rPr>
              <a:t>x</a:t>
            </a:r>
            <a:r>
              <a:rPr lang="en-US" sz="2000" b="1" baseline="-25000" dirty="0" err="1">
                <a:latin typeface="Times New Roman" pitchFamily="18" charset="0"/>
              </a:rPr>
              <a:t>i</a:t>
            </a:r>
            <a:r>
              <a:rPr lang="en-US" sz="2000" b="1" baseline="30000" dirty="0" err="1">
                <a:latin typeface="Times New Roman" pitchFamily="18" charset="0"/>
              </a:rPr>
              <a:t>T</a:t>
            </a:r>
            <a:r>
              <a:rPr lang="en-US" sz="2000" b="1" dirty="0" err="1">
                <a:latin typeface="Times New Roman" pitchFamily="18" charset="0"/>
              </a:rPr>
              <a:t>x</a:t>
            </a:r>
            <a:r>
              <a:rPr lang="en-US" sz="2000" b="1" baseline="-25000" dirty="0" err="1">
                <a:latin typeface="Times New Roman" pitchFamily="18" charset="0"/>
              </a:rPr>
              <a:t>j</a:t>
            </a:r>
            <a:r>
              <a:rPr lang="en-US" sz="2000" b="1" dirty="0">
                <a:latin typeface="Times New Roman" pitchFamily="18" charset="0"/>
              </a:rPr>
              <a:t> </a:t>
            </a:r>
            <a:r>
              <a:rPr lang="en-US" sz="2000" dirty="0" err="1" smtClean="0">
                <a:latin typeface="Times New Roman" pitchFamily="18" charset="0"/>
              </a:rPr>
              <a:t>i</a:t>
            </a:r>
            <a:r>
              <a:rPr lang="sr-Latn-RS" sz="2000" dirty="0" smtClean="0">
                <a:latin typeface="Times New Roman" pitchFamily="18" charset="0"/>
              </a:rPr>
              <a:t>ma maksimalnu vrijednost</a:t>
            </a:r>
            <a:endParaRPr lang="en-US" sz="2000" dirty="0">
              <a:latin typeface="Times New Roman" pitchFamily="18" charset="0"/>
            </a:endParaRPr>
          </a:p>
          <a:p>
            <a:r>
              <a:rPr lang="en-US" sz="2000" dirty="0">
                <a:latin typeface="Times New Roman" pitchFamily="18" charset="0"/>
              </a:rPr>
              <a:t>(1)</a:t>
            </a:r>
            <a:r>
              <a:rPr lang="en-US" dirty="0">
                <a:latin typeface="Times New Roman" pitchFamily="18" charset="0"/>
              </a:rPr>
              <a:t>  </a:t>
            </a:r>
            <a:r>
              <a:rPr lang="el-GR" dirty="0">
                <a:latin typeface="Times New Roman" pitchFamily="18" charset="0"/>
              </a:rPr>
              <a:t>Σ</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n-US" sz="2000" i="1" dirty="0" err="1">
                <a:latin typeface="Times New Roman" pitchFamily="18" charset="0"/>
                <a:cs typeface="Times New Roman" pitchFamily="18" charset="0"/>
              </a:rPr>
              <a:t>y</a:t>
            </a:r>
            <a:r>
              <a:rPr lang="en-US" sz="2000" i="1" baseline="-25000" dirty="0" err="1">
                <a:latin typeface="Times New Roman" pitchFamily="18" charset="0"/>
                <a:cs typeface="Times New Roman" pitchFamily="18" charset="0"/>
              </a:rPr>
              <a:t>i</a:t>
            </a:r>
            <a:r>
              <a:rPr lang="en-US" sz="2000" baseline="-25000" dirty="0">
                <a:latin typeface="Times New Roman" pitchFamily="18" charset="0"/>
                <a:cs typeface="Times New Roman" pitchFamily="18" charset="0"/>
              </a:rPr>
              <a:t> </a:t>
            </a:r>
            <a:r>
              <a:rPr lang="en-US" sz="2000" dirty="0">
                <a:latin typeface="Times New Roman" pitchFamily="18" charset="0"/>
                <a:cs typeface="Times New Roman" pitchFamily="18" charset="0"/>
              </a:rPr>
              <a:t>= 0</a:t>
            </a:r>
            <a:endParaRPr lang="en-US" sz="2000" dirty="0">
              <a:latin typeface="Times New Roman" pitchFamily="18" charset="0"/>
            </a:endParaRPr>
          </a:p>
          <a:p>
            <a:r>
              <a:rPr lang="en-US" sz="2000" dirty="0">
                <a:latin typeface="Times New Roman" pitchFamily="18" charset="0"/>
              </a:rPr>
              <a:t>(2) </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n-US" sz="2000" b="1" dirty="0">
                <a:latin typeface="Times New Roman" pitchFamily="18" charset="0"/>
              </a:rPr>
              <a:t> </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0 </a:t>
            </a:r>
            <a:r>
              <a:rPr lang="sr-Latn-RS" sz="2000" smtClean="0">
                <a:latin typeface="Times New Roman" pitchFamily="18" charset="0"/>
                <a:cs typeface="Times New Roman" pitchFamily="18" charset="0"/>
              </a:rPr>
              <a:t>za sve</a:t>
            </a:r>
            <a:r>
              <a:rPr lang="en-US" sz="2000" smtClean="0">
                <a:latin typeface="Times New Roman" pitchFamily="18" charset="0"/>
                <a:cs typeface="Times New Roman" pitchFamily="18" charset="0"/>
              </a:rPr>
              <a:t> </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endParaRPr lang="en-US" sz="2000" i="1" dirty="0">
              <a:latin typeface="Times New Roman" pitchFamily="18" charset="0"/>
              <a:cs typeface="Times New Roman" pitchFamily="18" charset="0"/>
            </a:endParaRPr>
          </a:p>
        </p:txBody>
      </p:sp>
      <p:sp>
        <p:nvSpPr>
          <p:cNvPr id="33798" name="TextBox 4"/>
          <p:cNvSpPr txBox="1">
            <a:spLocks noChangeArrowheads="1"/>
          </p:cNvSpPr>
          <p:nvPr/>
        </p:nvSpPr>
        <p:spPr bwMode="auto">
          <a:xfrm>
            <a:off x="7620000" y="-33338"/>
            <a:ext cx="1098550" cy="338138"/>
          </a:xfrm>
          <a:prstGeom prst="rect">
            <a:avLst/>
          </a:prstGeom>
          <a:noFill/>
          <a:ln w="9525">
            <a:noFill/>
            <a:miter lim="800000"/>
            <a:headEnd/>
            <a:tailEnd/>
          </a:ln>
        </p:spPr>
        <p:txBody>
          <a:bodyPr wrap="none" anchor="ctr">
            <a:spAutoFit/>
          </a:bodyPr>
          <a:lstStyle/>
          <a:p>
            <a:r>
              <a:rPr lang="en-US" sz="1600">
                <a:solidFill>
                  <a:srgbClr val="FBFCFF"/>
                </a:solidFill>
              </a:rPr>
              <a:t>Sec. 15.1</a:t>
            </a:r>
          </a:p>
        </p:txBody>
      </p:sp>
      <p:sp>
        <p:nvSpPr>
          <p:cNvPr id="8" name="Slide Number Placeholder 7"/>
          <p:cNvSpPr>
            <a:spLocks noGrp="1"/>
          </p:cNvSpPr>
          <p:nvPr>
            <p:ph type="sldNum" sz="quarter" idx="12"/>
          </p:nvPr>
        </p:nvSpPr>
        <p:spPr/>
        <p:txBody>
          <a:bodyPr/>
          <a:lstStyle/>
          <a:p>
            <a:fld id="{C1534019-FCDB-48C0-A9FF-CB8DFB389AA6}" type="slidenum">
              <a:rPr lang="en-US" smtClean="0"/>
              <a:pPr/>
              <a:t>53</a:t>
            </a:fld>
            <a:endParaRPr lang="en-US"/>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sr-Latn-BA" dirty="0" smtClean="0"/>
              <a:t>Rješenje optimizacionog problema</a:t>
            </a:r>
            <a:endParaRPr lang="en-US" dirty="0" smtClean="0"/>
          </a:p>
        </p:txBody>
      </p:sp>
      <p:sp>
        <p:nvSpPr>
          <p:cNvPr id="34819" name="Rectangle 3"/>
          <p:cNvSpPr>
            <a:spLocks noGrp="1" noChangeArrowheads="1"/>
          </p:cNvSpPr>
          <p:nvPr>
            <p:ph type="body" idx="1"/>
          </p:nvPr>
        </p:nvSpPr>
        <p:spPr/>
        <p:txBody>
          <a:bodyPr>
            <a:normAutofit lnSpcReduction="10000"/>
          </a:bodyPr>
          <a:lstStyle/>
          <a:p>
            <a:pPr eaLnBrk="1" hangingPunct="1"/>
            <a:r>
              <a:rPr lang="sr-Latn-BA" sz="2000" dirty="0" smtClean="0"/>
              <a:t>Rješenje je oblika</a:t>
            </a:r>
            <a:r>
              <a:rPr lang="en-US" sz="2000" dirty="0" smtClean="0"/>
              <a:t>: </a:t>
            </a:r>
          </a:p>
          <a:p>
            <a:pPr eaLnBrk="1" hangingPunct="1"/>
            <a:endParaRPr lang="en-US" sz="1800" dirty="0" smtClean="0"/>
          </a:p>
          <a:p>
            <a:pPr eaLnBrk="1" hangingPunct="1"/>
            <a:endParaRPr lang="en-US" sz="1800" dirty="0" smtClean="0"/>
          </a:p>
          <a:p>
            <a:pPr eaLnBrk="1" hangingPunct="1"/>
            <a:endParaRPr lang="en-US" sz="1800" dirty="0" smtClean="0"/>
          </a:p>
          <a:p>
            <a:pPr eaLnBrk="1" hangingPunct="1"/>
            <a:r>
              <a:rPr lang="sr-Latn-BA" sz="2000" dirty="0" smtClean="0"/>
              <a:t>Svako </a:t>
            </a:r>
            <a:r>
              <a:rPr lang="el-GR" sz="2000" i="1" dirty="0" smtClean="0">
                <a:cs typeface="Times New Roman" pitchFamily="18" charset="0"/>
              </a:rPr>
              <a:t>α</a:t>
            </a:r>
            <a:r>
              <a:rPr lang="en-US" sz="2000" i="1" baseline="-25000" dirty="0" err="1" smtClean="0">
                <a:cs typeface="Times New Roman" pitchFamily="18" charset="0"/>
              </a:rPr>
              <a:t>i</a:t>
            </a:r>
            <a:r>
              <a:rPr lang="en-US" sz="2000" dirty="0" smtClean="0">
                <a:cs typeface="Times New Roman" pitchFamily="18" charset="0"/>
              </a:rPr>
              <a:t> </a:t>
            </a:r>
            <a:r>
              <a:rPr lang="sr-Latn-BA" sz="2000" dirty="0" smtClean="0">
                <a:cs typeface="Times New Roman" pitchFamily="18" charset="0"/>
              </a:rPr>
              <a:t>različito od nule ukazuje da je odgovarajući</a:t>
            </a:r>
            <a:r>
              <a:rPr lang="en-US" sz="2000" dirty="0" smtClean="0">
                <a:cs typeface="Times New Roman" pitchFamily="18" charset="0"/>
              </a:rPr>
              <a:t> </a:t>
            </a:r>
            <a:r>
              <a:rPr lang="en-US" sz="2000" b="1" dirty="0" smtClean="0"/>
              <a:t>x</a:t>
            </a:r>
            <a:r>
              <a:rPr lang="en-US" sz="2000" b="1" baseline="-25000" dirty="0" smtClean="0"/>
              <a:t>i</a:t>
            </a:r>
            <a:r>
              <a:rPr lang="en-US" sz="2000" dirty="0" smtClean="0"/>
              <a:t> </a:t>
            </a:r>
            <a:r>
              <a:rPr lang="sr-Latn-BA" sz="2000" dirty="0" smtClean="0"/>
              <a:t>vektor nosač</a:t>
            </a:r>
            <a:r>
              <a:rPr lang="en-US" sz="2000" dirty="0" smtClean="0"/>
              <a:t>.</a:t>
            </a:r>
          </a:p>
          <a:p>
            <a:pPr eaLnBrk="1" hangingPunct="1"/>
            <a:r>
              <a:rPr lang="sr-Latn-BA" sz="2000" dirty="0" smtClean="0"/>
              <a:t>Klasifikator je onda oblika:</a:t>
            </a:r>
            <a:endParaRPr lang="en-US" sz="20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r>
              <a:rPr lang="sr-Latn-BA" sz="2000" dirty="0" smtClean="0"/>
              <a:t>U ovoj jednačini figuriše skalarni proizvod</a:t>
            </a:r>
            <a:r>
              <a:rPr lang="en-US" sz="2000" dirty="0" smtClean="0"/>
              <a:t> test</a:t>
            </a:r>
            <a:r>
              <a:rPr lang="sr-Latn-BA" sz="2000" dirty="0" smtClean="0"/>
              <a:t>nog uzorka</a:t>
            </a:r>
            <a:r>
              <a:rPr lang="en-US" sz="2000" dirty="0" smtClean="0"/>
              <a:t> </a:t>
            </a:r>
            <a:r>
              <a:rPr lang="en-US" sz="2000" b="1" dirty="0" smtClean="0"/>
              <a:t>x</a:t>
            </a:r>
            <a:r>
              <a:rPr lang="en-US" sz="2000" b="1" i="1" dirty="0" smtClean="0"/>
              <a:t> </a:t>
            </a:r>
            <a:r>
              <a:rPr lang="sr-Latn-BA" sz="2000" dirty="0" smtClean="0"/>
              <a:t>i vektora nosača</a:t>
            </a:r>
            <a:r>
              <a:rPr lang="en-US" sz="2000" dirty="0" smtClean="0"/>
              <a:t> </a:t>
            </a:r>
            <a:r>
              <a:rPr lang="en-US" sz="2000" b="1" dirty="0" smtClean="0"/>
              <a:t>x</a:t>
            </a:r>
            <a:r>
              <a:rPr lang="en-US" sz="2000" b="1" baseline="-25000" dirty="0" smtClean="0"/>
              <a:t>i</a:t>
            </a:r>
            <a:endParaRPr lang="en-US" sz="2000" dirty="0" smtClean="0"/>
          </a:p>
          <a:p>
            <a:pPr lvl="1" eaLnBrk="1" hangingPunct="1"/>
            <a:r>
              <a:rPr lang="sr-Latn-BA" sz="1800" dirty="0" smtClean="0"/>
              <a:t>Ovome ćemo se vratiti kasnije</a:t>
            </a:r>
            <a:endParaRPr lang="en-US" sz="1800" dirty="0" smtClean="0"/>
          </a:p>
          <a:p>
            <a:pPr eaLnBrk="1" hangingPunct="1"/>
            <a:r>
              <a:rPr lang="sr-Latn-BA" sz="2000" dirty="0" smtClean="0"/>
              <a:t>I u rješenju optimizacionog problema se javljaju skalarni proizvodi</a:t>
            </a:r>
            <a:r>
              <a:rPr lang="en-US" sz="2000" dirty="0" smtClean="0"/>
              <a:t> </a:t>
            </a:r>
            <a:r>
              <a:rPr lang="en-US" sz="2000" b="1" dirty="0" err="1" smtClean="0"/>
              <a:t>x</a:t>
            </a:r>
            <a:r>
              <a:rPr lang="en-US" sz="2000" b="1" baseline="-25000" dirty="0" err="1" smtClean="0"/>
              <a:t>i</a:t>
            </a:r>
            <a:r>
              <a:rPr lang="en-US" sz="2000" b="1" baseline="30000" dirty="0" err="1" smtClean="0"/>
              <a:t>T</a:t>
            </a:r>
            <a:r>
              <a:rPr lang="en-US" sz="2000" b="1" dirty="0" err="1" smtClean="0"/>
              <a:t>x</a:t>
            </a:r>
            <a:r>
              <a:rPr lang="en-US" sz="2000" b="1" baseline="-25000" dirty="0" err="1" smtClean="0"/>
              <a:t>j</a:t>
            </a:r>
            <a:r>
              <a:rPr lang="en-US" sz="2000" b="1" baseline="-25000" dirty="0" smtClean="0"/>
              <a:t> </a:t>
            </a:r>
            <a:r>
              <a:rPr lang="sr-Latn-BA" sz="2000" b="1" baseline="-25000" dirty="0" smtClean="0"/>
              <a:t> </a:t>
            </a:r>
            <a:r>
              <a:rPr lang="sr-Latn-BA" sz="2000" b="1" dirty="0" smtClean="0"/>
              <a:t> </a:t>
            </a:r>
            <a:r>
              <a:rPr lang="sr-Latn-BA" sz="2000" dirty="0" smtClean="0"/>
              <a:t>između parova uzoraka iz trening skupa</a:t>
            </a:r>
            <a:endParaRPr lang="en-US" sz="2000" dirty="0" smtClean="0"/>
          </a:p>
        </p:txBody>
      </p:sp>
      <p:sp>
        <p:nvSpPr>
          <p:cNvPr id="34820" name="Text Box 4"/>
          <p:cNvSpPr txBox="1">
            <a:spLocks noChangeArrowheads="1"/>
          </p:cNvSpPr>
          <p:nvPr/>
        </p:nvSpPr>
        <p:spPr bwMode="auto">
          <a:xfrm>
            <a:off x="1276350" y="2200275"/>
            <a:ext cx="6438900" cy="400110"/>
          </a:xfrm>
          <a:prstGeom prst="rect">
            <a:avLst/>
          </a:prstGeom>
          <a:noFill/>
          <a:ln w="25400">
            <a:solidFill>
              <a:srgbClr val="008000"/>
            </a:solidFill>
            <a:miter lim="800000"/>
            <a:headEnd/>
            <a:tailEnd/>
          </a:ln>
        </p:spPr>
        <p:txBody>
          <a:bodyPr>
            <a:spAutoFit/>
          </a:bodyPr>
          <a:lstStyle/>
          <a:p>
            <a:r>
              <a:rPr lang="en-US" sz="2000" b="1" dirty="0">
                <a:latin typeface="Times New Roman" pitchFamily="18" charset="0"/>
                <a:cs typeface="Times New Roman" pitchFamily="18" charset="0"/>
              </a:rPr>
              <a:t>w</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el-GR" dirty="0">
                <a:latin typeface="Times New Roman" pitchFamily="18" charset="0"/>
                <a:cs typeface="Times New Roman" pitchFamily="18" charset="0"/>
              </a:rPr>
              <a:t>Σ</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n-US" sz="2000" i="1" dirty="0" err="1">
                <a:latin typeface="Times New Roman" pitchFamily="18" charset="0"/>
                <a:cs typeface="Times New Roman" pitchFamily="18" charset="0"/>
              </a:rPr>
              <a:t>y</a:t>
            </a:r>
            <a:r>
              <a:rPr lang="en-US" sz="2000" i="1" baseline="-25000" dirty="0" err="1">
                <a:latin typeface="Times New Roman" pitchFamily="18" charset="0"/>
                <a:cs typeface="Times New Roman" pitchFamily="18" charset="0"/>
              </a:rPr>
              <a:t>i</a:t>
            </a:r>
            <a:r>
              <a:rPr lang="en-US" sz="2000" b="1" dirty="0" err="1">
                <a:latin typeface="Times New Roman" pitchFamily="18" charset="0"/>
              </a:rPr>
              <a:t>x</a:t>
            </a:r>
            <a:r>
              <a:rPr lang="en-US" sz="2000" b="1" baseline="-25000" dirty="0" err="1">
                <a:latin typeface="Times New Roman" pitchFamily="18" charset="0"/>
              </a:rPr>
              <a:t>i</a:t>
            </a:r>
            <a:r>
              <a:rPr lang="en-US" sz="2000" b="1" baseline="-25000" dirty="0">
                <a:latin typeface="Times New Roman" pitchFamily="18" charset="0"/>
              </a:rPr>
              <a:t>             </a:t>
            </a:r>
            <a:r>
              <a:rPr lang="en-US" sz="2000" i="1" dirty="0">
                <a:latin typeface="Times New Roman" pitchFamily="18" charset="0"/>
              </a:rPr>
              <a:t>b</a:t>
            </a:r>
            <a:r>
              <a:rPr lang="en-US" sz="2000" dirty="0">
                <a:latin typeface="Times New Roman" pitchFamily="18" charset="0"/>
              </a:rPr>
              <a:t>= </a:t>
            </a:r>
            <a:r>
              <a:rPr lang="en-US" sz="2000" i="1" dirty="0" err="1">
                <a:latin typeface="Times New Roman" pitchFamily="18" charset="0"/>
              </a:rPr>
              <a:t>y</a:t>
            </a:r>
            <a:r>
              <a:rPr lang="en-US" sz="2000" i="1" baseline="-25000" dirty="0" err="1">
                <a:latin typeface="Times New Roman" pitchFamily="18" charset="0"/>
              </a:rPr>
              <a:t>k</a:t>
            </a:r>
            <a:r>
              <a:rPr lang="en-US" sz="2000" dirty="0">
                <a:latin typeface="Times New Roman" pitchFamily="18" charset="0"/>
              </a:rPr>
              <a:t>- </a:t>
            </a:r>
            <a:r>
              <a:rPr lang="en-US" sz="2000" b="1" dirty="0" err="1">
                <a:latin typeface="Times New Roman" pitchFamily="18" charset="0"/>
              </a:rPr>
              <a:t>w</a:t>
            </a:r>
            <a:r>
              <a:rPr lang="en-US" sz="2000" b="1" baseline="30000" dirty="0" err="1">
                <a:latin typeface="Times New Roman" pitchFamily="18" charset="0"/>
              </a:rPr>
              <a:t>T</a:t>
            </a:r>
            <a:r>
              <a:rPr lang="en-US" sz="2000" b="1" dirty="0" err="1">
                <a:latin typeface="Times New Roman" pitchFamily="18" charset="0"/>
              </a:rPr>
              <a:t>x</a:t>
            </a:r>
            <a:r>
              <a:rPr lang="en-US" sz="2000" b="1" baseline="-25000" dirty="0" err="1">
                <a:latin typeface="Times New Roman" pitchFamily="18" charset="0"/>
              </a:rPr>
              <a:t>k</a:t>
            </a:r>
            <a:r>
              <a:rPr lang="en-US" sz="2000" b="1" dirty="0">
                <a:latin typeface="Times New Roman" pitchFamily="18" charset="0"/>
              </a:rPr>
              <a:t> </a:t>
            </a:r>
            <a:r>
              <a:rPr lang="sr-Latn-BA" sz="2000" dirty="0" smtClean="0">
                <a:latin typeface="Times New Roman" pitchFamily="18" charset="0"/>
              </a:rPr>
              <a:t>za svako </a:t>
            </a:r>
            <a:r>
              <a:rPr lang="en-US" sz="2000" b="1" dirty="0" err="1" smtClean="0">
                <a:latin typeface="Times New Roman" pitchFamily="18" charset="0"/>
              </a:rPr>
              <a:t>x</a:t>
            </a:r>
            <a:r>
              <a:rPr lang="en-US" sz="2000" b="1" baseline="-25000" dirty="0" err="1" smtClean="0">
                <a:latin typeface="Times New Roman" pitchFamily="18" charset="0"/>
              </a:rPr>
              <a:t>k</a:t>
            </a:r>
            <a:r>
              <a:rPr lang="en-US" sz="2000" b="1" dirty="0" smtClean="0">
                <a:latin typeface="Times New Roman" pitchFamily="18" charset="0"/>
              </a:rPr>
              <a:t> </a:t>
            </a:r>
            <a:r>
              <a:rPr lang="sr-Latn-BA" sz="2000" dirty="0" smtClean="0">
                <a:latin typeface="Times New Roman" pitchFamily="18" charset="0"/>
              </a:rPr>
              <a:t>tako da je</a:t>
            </a:r>
            <a:r>
              <a:rPr lang="en-US" sz="2000" dirty="0" smtClean="0">
                <a:latin typeface="Times New Roman" pitchFamily="18" charset="0"/>
              </a:rPr>
              <a:t> </a:t>
            </a:r>
            <a:r>
              <a:rPr lang="el-GR" sz="2000" i="1" dirty="0">
                <a:latin typeface="Times New Roman" pitchFamily="18" charset="0"/>
                <a:cs typeface="Times New Roman" pitchFamily="18" charset="0"/>
              </a:rPr>
              <a:t>α</a:t>
            </a:r>
            <a:r>
              <a:rPr lang="en-US" sz="2000" i="1" baseline="-25000" dirty="0">
                <a:latin typeface="Times New Roman" pitchFamily="18" charset="0"/>
                <a:cs typeface="Times New Roman" pitchFamily="18" charset="0"/>
              </a:rPr>
              <a:t>k</a:t>
            </a:r>
            <a:r>
              <a:rPr lang="en-US" sz="2000" i="1" dirty="0">
                <a:latin typeface="Times New Roman" pitchFamily="18" charset="0"/>
                <a:cs typeface="Times New Roman" pitchFamily="18" charset="0"/>
                <a:sym typeface="Symbol" pitchFamily="18" charset="2"/>
              </a:rPr>
              <a:t> </a:t>
            </a:r>
            <a:r>
              <a:rPr lang="en-US" sz="2000" dirty="0">
                <a:latin typeface="Times New Roman" pitchFamily="18" charset="0"/>
                <a:cs typeface="Times New Roman" pitchFamily="18" charset="0"/>
                <a:sym typeface="Symbol" pitchFamily="18" charset="2"/>
              </a:rPr>
              <a:t>0</a:t>
            </a:r>
            <a:endParaRPr lang="en-US" sz="2000" dirty="0">
              <a:latin typeface="Times New Roman" pitchFamily="18" charset="0"/>
            </a:endParaRPr>
          </a:p>
        </p:txBody>
      </p:sp>
      <p:sp>
        <p:nvSpPr>
          <p:cNvPr id="34821" name="Text Box 5"/>
          <p:cNvSpPr txBox="1">
            <a:spLocks noChangeArrowheads="1"/>
          </p:cNvSpPr>
          <p:nvPr/>
        </p:nvSpPr>
        <p:spPr bwMode="auto">
          <a:xfrm>
            <a:off x="3276600" y="3714752"/>
            <a:ext cx="2343150" cy="482600"/>
          </a:xfrm>
          <a:prstGeom prst="rect">
            <a:avLst/>
          </a:prstGeom>
          <a:noFill/>
          <a:ln w="25400">
            <a:solidFill>
              <a:srgbClr val="008000"/>
            </a:solidFill>
            <a:miter lim="800000"/>
            <a:headEnd/>
            <a:tailEnd/>
          </a:ln>
        </p:spPr>
        <p:txBody>
          <a:bodyPr>
            <a:spAutoFit/>
          </a:bodyPr>
          <a:lstStyle/>
          <a:p>
            <a:r>
              <a:rPr lang="en-US" sz="2000" i="1">
                <a:latin typeface="Times New Roman" pitchFamily="18" charset="0"/>
              </a:rPr>
              <a:t>f</a:t>
            </a:r>
            <a:r>
              <a:rPr lang="en-US" sz="2000">
                <a:latin typeface="Times New Roman" pitchFamily="18" charset="0"/>
              </a:rPr>
              <a:t>(</a:t>
            </a:r>
            <a:r>
              <a:rPr lang="en-US" sz="2000" b="1">
                <a:latin typeface="Times New Roman" pitchFamily="18" charset="0"/>
              </a:rPr>
              <a:t>x</a:t>
            </a:r>
            <a:r>
              <a:rPr lang="en-US" sz="2000">
                <a:latin typeface="Times New Roman" pitchFamily="18" charset="0"/>
              </a:rPr>
              <a:t>) = </a:t>
            </a:r>
            <a:r>
              <a:rPr lang="el-GR">
                <a:latin typeface="Times New Roman" pitchFamily="18" charset="0"/>
                <a:cs typeface="Times New Roman" pitchFamily="18" charset="0"/>
              </a:rPr>
              <a:t>Σ</a:t>
            </a:r>
            <a:r>
              <a:rPr lang="el-GR" sz="2000" i="1">
                <a:latin typeface="Times New Roman" pitchFamily="18" charset="0"/>
                <a:cs typeface="Times New Roman" pitchFamily="18" charset="0"/>
              </a:rPr>
              <a:t>α</a:t>
            </a:r>
            <a:r>
              <a:rPr lang="en-US" sz="2000" i="1" baseline="-25000">
                <a:latin typeface="Times New Roman" pitchFamily="18" charset="0"/>
                <a:cs typeface="Times New Roman" pitchFamily="18" charset="0"/>
              </a:rPr>
              <a:t>i</a:t>
            </a:r>
            <a:r>
              <a:rPr lang="en-US" sz="2000" i="1">
                <a:latin typeface="Times New Roman" pitchFamily="18" charset="0"/>
                <a:cs typeface="Times New Roman" pitchFamily="18" charset="0"/>
              </a:rPr>
              <a:t>y</a:t>
            </a:r>
            <a:r>
              <a:rPr lang="en-US" sz="2000" i="1" baseline="-25000">
                <a:latin typeface="Times New Roman" pitchFamily="18" charset="0"/>
                <a:cs typeface="Times New Roman" pitchFamily="18" charset="0"/>
              </a:rPr>
              <a:t>i</a:t>
            </a:r>
            <a:r>
              <a:rPr lang="en-US" sz="2000" b="1">
                <a:latin typeface="Times New Roman" pitchFamily="18" charset="0"/>
              </a:rPr>
              <a:t>x</a:t>
            </a:r>
            <a:r>
              <a:rPr lang="en-US" sz="2000" b="1" baseline="-25000">
                <a:latin typeface="Times New Roman" pitchFamily="18" charset="0"/>
              </a:rPr>
              <a:t>i</a:t>
            </a:r>
            <a:r>
              <a:rPr lang="en-US" sz="2000" b="1" baseline="30000">
                <a:latin typeface="Times New Roman" pitchFamily="18" charset="0"/>
              </a:rPr>
              <a:t>T</a:t>
            </a:r>
            <a:r>
              <a:rPr lang="en-US" sz="2000" b="1">
                <a:latin typeface="Times New Roman" pitchFamily="18" charset="0"/>
              </a:rPr>
              <a:t>x + </a:t>
            </a:r>
            <a:r>
              <a:rPr lang="en-US" sz="2000" i="1">
                <a:latin typeface="Times New Roman" pitchFamily="18" charset="0"/>
              </a:rPr>
              <a:t>b</a:t>
            </a:r>
          </a:p>
        </p:txBody>
      </p:sp>
      <p:sp>
        <p:nvSpPr>
          <p:cNvPr id="34822" name="TextBox 4"/>
          <p:cNvSpPr txBox="1">
            <a:spLocks noChangeArrowheads="1"/>
          </p:cNvSpPr>
          <p:nvPr/>
        </p:nvSpPr>
        <p:spPr bwMode="auto">
          <a:xfrm>
            <a:off x="7620000" y="-33338"/>
            <a:ext cx="1098550" cy="338138"/>
          </a:xfrm>
          <a:prstGeom prst="rect">
            <a:avLst/>
          </a:prstGeom>
          <a:noFill/>
          <a:ln w="9525">
            <a:noFill/>
            <a:miter lim="800000"/>
            <a:headEnd/>
            <a:tailEnd/>
          </a:ln>
        </p:spPr>
        <p:txBody>
          <a:bodyPr wrap="none" anchor="ctr">
            <a:spAutoFit/>
          </a:bodyPr>
          <a:lstStyle/>
          <a:p>
            <a:r>
              <a:rPr lang="en-US" sz="1600">
                <a:solidFill>
                  <a:srgbClr val="FBFCFF"/>
                </a:solidFill>
              </a:rPr>
              <a:t>Sec. 15.1</a:t>
            </a:r>
          </a:p>
        </p:txBody>
      </p:sp>
      <p:sp>
        <p:nvSpPr>
          <p:cNvPr id="8" name="Slide Number Placeholder 7"/>
          <p:cNvSpPr>
            <a:spLocks noGrp="1"/>
          </p:cNvSpPr>
          <p:nvPr>
            <p:ph type="sldNum" sz="quarter" idx="12"/>
          </p:nvPr>
        </p:nvSpPr>
        <p:spPr/>
        <p:txBody>
          <a:bodyPr/>
          <a:lstStyle/>
          <a:p>
            <a:fld id="{C1534019-FCDB-48C0-A9FF-CB8DFB389AA6}" type="slidenum">
              <a:rPr lang="en-US" smtClean="0"/>
              <a:pPr/>
              <a:t>54</a:t>
            </a:fld>
            <a:endParaRPr lang="en-US"/>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Primjer</a:t>
            </a:r>
            <a:endParaRPr lang="en-US" dirty="0"/>
          </a:p>
        </p:txBody>
      </p:sp>
      <p:pic>
        <p:nvPicPr>
          <p:cNvPr id="4" name="Picture 4"/>
          <p:cNvPicPr>
            <a:picLocks noChangeAspect="1"/>
          </p:cNvPicPr>
          <p:nvPr/>
        </p:nvPicPr>
        <p:blipFill>
          <a:blip r:embed="rId2"/>
          <a:srcRect/>
          <a:stretch>
            <a:fillRect/>
          </a:stretch>
        </p:blipFill>
        <p:spPr bwMode="auto">
          <a:xfrm>
            <a:off x="2552700" y="1920892"/>
            <a:ext cx="4038600" cy="39370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C1534019-FCDB-48C0-A9FF-CB8DFB389AA6}"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p:cNvSpPr>
            <a:spLocks noGrp="1"/>
          </p:cNvSpPr>
          <p:nvPr>
            <p:ph type="title"/>
          </p:nvPr>
        </p:nvSpPr>
        <p:spPr/>
        <p:txBody>
          <a:bodyPr>
            <a:normAutofit/>
          </a:bodyPr>
          <a:lstStyle/>
          <a:p>
            <a:r>
              <a:rPr lang="sr-Latn-BA" dirty="0" smtClean="0"/>
              <a:t>Primjer</a:t>
            </a:r>
            <a:r>
              <a:rPr lang="en-US" dirty="0" smtClean="0"/>
              <a:t>: </a:t>
            </a:r>
            <a:r>
              <a:rPr lang="en-US" dirty="0" err="1" smtClean="0"/>
              <a:t>Geometri</a:t>
            </a:r>
            <a:r>
              <a:rPr lang="sr-Latn-BA" dirty="0" smtClean="0"/>
              <a:t>jska</a:t>
            </a:r>
            <a:r>
              <a:rPr lang="en-US" dirty="0" smtClean="0"/>
              <a:t> margin</a:t>
            </a:r>
            <a:r>
              <a:rPr lang="sr-Latn-BA" dirty="0" smtClean="0"/>
              <a:t>a</a:t>
            </a:r>
            <a:endParaRPr lang="en-US" dirty="0" smtClean="0"/>
          </a:p>
        </p:txBody>
      </p:sp>
      <p:pic>
        <p:nvPicPr>
          <p:cNvPr id="84995" name="Picture 4"/>
          <p:cNvPicPr>
            <a:picLocks noChangeAspect="1"/>
          </p:cNvPicPr>
          <p:nvPr/>
        </p:nvPicPr>
        <p:blipFill>
          <a:blip r:embed="rId2"/>
          <a:srcRect/>
          <a:stretch>
            <a:fillRect/>
          </a:stretch>
        </p:blipFill>
        <p:spPr bwMode="auto">
          <a:xfrm>
            <a:off x="710012" y="2514600"/>
            <a:ext cx="4038600" cy="3937000"/>
          </a:xfrm>
          <a:prstGeom prst="rect">
            <a:avLst/>
          </a:prstGeom>
          <a:noFill/>
          <a:ln w="9525">
            <a:noFill/>
            <a:miter lim="800000"/>
            <a:headEnd/>
            <a:tailEnd/>
          </a:ln>
        </p:spPr>
      </p:pic>
      <p:sp>
        <p:nvSpPr>
          <p:cNvPr id="6" name="Rectangle 5"/>
          <p:cNvSpPr>
            <a:spLocks noChangeArrowheads="1"/>
          </p:cNvSpPr>
          <p:nvPr/>
        </p:nvSpPr>
        <p:spPr bwMode="auto">
          <a:xfrm rot="2700000">
            <a:off x="479031" y="2939257"/>
            <a:ext cx="5051425" cy="2008187"/>
          </a:xfrm>
          <a:prstGeom prst="rect">
            <a:avLst/>
          </a:prstGeom>
          <a:solidFill>
            <a:schemeClr val="accent1">
              <a:alpha val="50195"/>
            </a:schemeClr>
          </a:solidFill>
          <a:ln w="9525">
            <a:solidFill>
              <a:srgbClr val="406E84"/>
            </a:solidFill>
            <a:miter lim="800000"/>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p:cNvSpPr>
            <a:spLocks noChangeArrowheads="1"/>
          </p:cNvSpPr>
          <p:nvPr/>
        </p:nvSpPr>
        <p:spPr bwMode="auto">
          <a:xfrm rot="1800000">
            <a:off x="263925" y="2805113"/>
            <a:ext cx="5049837" cy="2006600"/>
          </a:xfrm>
          <a:prstGeom prst="rect">
            <a:avLst/>
          </a:prstGeom>
          <a:solidFill>
            <a:schemeClr val="accent1">
              <a:alpha val="50195"/>
            </a:schemeClr>
          </a:solidFill>
          <a:ln w="9525">
            <a:solidFill>
              <a:srgbClr val="406E84"/>
            </a:solidFill>
            <a:miter lim="800000"/>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8" name="Left Arrow 7"/>
          <p:cNvSpPr>
            <a:spLocks noChangeArrowheads="1"/>
          </p:cNvSpPr>
          <p:nvPr/>
        </p:nvSpPr>
        <p:spPr bwMode="auto">
          <a:xfrm>
            <a:off x="3428992" y="2428868"/>
            <a:ext cx="2071702" cy="762000"/>
          </a:xfrm>
          <a:prstGeom prst="leftArrow">
            <a:avLst>
              <a:gd name="adj1" fmla="val 50000"/>
              <a:gd name="adj2" fmla="val 50002"/>
            </a:avLst>
          </a:prstGeom>
          <a:solidFill>
            <a:schemeClr val="accent2"/>
          </a:solidFill>
          <a:ln w="9525">
            <a:solidFill>
              <a:srgbClr val="406E84"/>
            </a:solidFill>
            <a:miter lim="800000"/>
            <a:headEnd/>
            <a:tailEnd/>
          </a:ln>
          <a:effectLst>
            <a:outerShdw dist="23000" dir="5400000" rotWithShape="0">
              <a:srgbClr val="808080">
                <a:alpha val="34999"/>
              </a:srgbClr>
            </a:outerShdw>
          </a:effectLst>
        </p:spPr>
        <p:txBody>
          <a:bodyPr anchor="ctr"/>
          <a:lstStyle/>
          <a:p>
            <a:pPr algn="ctr">
              <a:defRPr/>
            </a:pPr>
            <a:r>
              <a:rPr lang="sr-Latn-BA" dirty="0" smtClean="0">
                <a:solidFill>
                  <a:schemeClr val="lt1"/>
                </a:solidFill>
                <a:latin typeface="+mn-lt"/>
                <a:ea typeface="+mn-ea"/>
              </a:rPr>
              <a:t>Veća margina</a:t>
            </a:r>
            <a:endParaRPr lang="en-US" dirty="0">
              <a:solidFill>
                <a:schemeClr val="lt1"/>
              </a:solidFill>
              <a:latin typeface="+mn-lt"/>
              <a:ea typeface="+mn-ea"/>
            </a:endParaRPr>
          </a:p>
        </p:txBody>
      </p:sp>
      <p:sp>
        <p:nvSpPr>
          <p:cNvPr id="3" name="Content Placeholder 2"/>
          <p:cNvSpPr>
            <a:spLocks noGrp="1"/>
          </p:cNvSpPr>
          <p:nvPr>
            <p:ph idx="1"/>
          </p:nvPr>
        </p:nvSpPr>
        <p:spPr>
          <a:xfrm>
            <a:off x="5143504" y="1571612"/>
            <a:ext cx="4267200" cy="4953000"/>
          </a:xfrm>
        </p:spPr>
        <p:txBody>
          <a:bodyPr>
            <a:normAutofit fontScale="92500" lnSpcReduction="20000"/>
          </a:bodyPr>
          <a:lstStyle/>
          <a:p>
            <a:r>
              <a:rPr lang="sr-Latn-BA" dirty="0" smtClean="0"/>
              <a:t>Vektor težina koji odgovara maksimalnoj margini je paralelan duži od </a:t>
            </a:r>
            <a:r>
              <a:rPr lang="en-US" dirty="0" smtClean="0"/>
              <a:t>(1, 1) </a:t>
            </a:r>
            <a:r>
              <a:rPr lang="sr-Latn-BA" dirty="0" smtClean="0"/>
              <a:t>d</a:t>
            </a:r>
            <a:r>
              <a:rPr lang="en-US" dirty="0" smtClean="0"/>
              <a:t>o (2, 3). </a:t>
            </a:r>
            <a:r>
              <a:rPr lang="sr-Latn-BA" dirty="0" smtClean="0"/>
              <a:t>Vektor težina je</a:t>
            </a:r>
            <a:r>
              <a:rPr lang="en-US" dirty="0" smtClean="0"/>
              <a:t> (1, 2).</a:t>
            </a:r>
          </a:p>
          <a:p>
            <a:r>
              <a:rPr lang="sr-Latn-BA" dirty="0" smtClean="0"/>
              <a:t>Granica odlučivanja je simetrala te duži.</a:t>
            </a:r>
            <a:endParaRPr lang="en-US" dirty="0" smtClean="0"/>
          </a:p>
          <a:p>
            <a:r>
              <a:rPr lang="sr-Latn-BA" dirty="0" smtClean="0"/>
              <a:t>Ona prolazi kroz tačku</a:t>
            </a:r>
            <a:r>
              <a:rPr lang="en-US" dirty="0" smtClean="0"/>
              <a:t> (1.5, 2)</a:t>
            </a:r>
          </a:p>
          <a:p>
            <a:r>
              <a:rPr lang="sr-Latn-BA" i="1" dirty="0" smtClean="0"/>
              <a:t>f</a:t>
            </a:r>
            <a:r>
              <a:rPr lang="sr-Latn-BA" dirty="0" smtClean="0"/>
              <a:t>(</a:t>
            </a:r>
            <a:r>
              <a:rPr lang="sr-Latn-BA" b="1" i="1" dirty="0" smtClean="0"/>
              <a:t>x</a:t>
            </a:r>
            <a:r>
              <a:rPr lang="sr-Latn-BA" dirty="0" smtClean="0"/>
              <a:t>)</a:t>
            </a:r>
            <a:r>
              <a:rPr lang="en-US" dirty="0" smtClean="0"/>
              <a:t> = </a:t>
            </a:r>
            <a:r>
              <a:rPr lang="en-US" i="1" dirty="0" smtClean="0"/>
              <a:t>x</a:t>
            </a:r>
            <a:r>
              <a:rPr lang="en-US" baseline="-25000" dirty="0" smtClean="0"/>
              <a:t>1</a:t>
            </a:r>
            <a:r>
              <a:rPr lang="en-US" dirty="0" smtClean="0"/>
              <a:t> +2</a:t>
            </a:r>
            <a:r>
              <a:rPr lang="en-US" i="1" dirty="0" smtClean="0"/>
              <a:t>x</a:t>
            </a:r>
            <a:r>
              <a:rPr lang="en-US" baseline="-25000" dirty="0" smtClean="0"/>
              <a:t>2</a:t>
            </a:r>
            <a:r>
              <a:rPr lang="en-US" dirty="0" smtClean="0"/>
              <a:t> − 5.5</a:t>
            </a:r>
          </a:p>
          <a:p>
            <a:r>
              <a:rPr lang="en-US" dirty="0" err="1" smtClean="0"/>
              <a:t>Geometri</a:t>
            </a:r>
            <a:r>
              <a:rPr lang="sr-Latn-BA" dirty="0" smtClean="0"/>
              <a:t>jska</a:t>
            </a:r>
            <a:r>
              <a:rPr lang="en-US" dirty="0" smtClean="0"/>
              <a:t> margin</a:t>
            </a:r>
            <a:r>
              <a:rPr lang="sr-Latn-BA" dirty="0" smtClean="0"/>
              <a:t>a je</a:t>
            </a:r>
            <a:r>
              <a:rPr lang="en-US" dirty="0" smtClean="0"/>
              <a:t> √5</a:t>
            </a:r>
          </a:p>
        </p:txBody>
      </p:sp>
      <p:sp>
        <p:nvSpPr>
          <p:cNvPr id="9" name="Slide Number Placeholder 8"/>
          <p:cNvSpPr>
            <a:spLocks noGrp="1"/>
          </p:cNvSpPr>
          <p:nvPr>
            <p:ph type="sldNum" sz="quarter" idx="12"/>
          </p:nvPr>
        </p:nvSpPr>
        <p:spPr/>
        <p:txBody>
          <a:bodyPr/>
          <a:lstStyle/>
          <a:p>
            <a:fld id="{C1534019-FCDB-48C0-A9FF-CB8DFB389AA6}" type="slidenum">
              <a:rPr lang="en-US" smtClean="0"/>
              <a:pPr/>
              <a:t>56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7"/>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normAutofit/>
          </a:bodyPr>
          <a:lstStyle/>
          <a:p>
            <a:r>
              <a:rPr lang="sr-Latn-BA" dirty="0" smtClean="0"/>
              <a:t>Primjer</a:t>
            </a:r>
            <a:r>
              <a:rPr lang="en-US" dirty="0" smtClean="0"/>
              <a:t>: Fun</a:t>
            </a:r>
            <a:r>
              <a:rPr lang="sr-Latn-BA" dirty="0" smtClean="0"/>
              <a:t>k</a:t>
            </a:r>
            <a:r>
              <a:rPr lang="en-US" dirty="0" smtClean="0"/>
              <a:t>c</a:t>
            </a:r>
            <a:r>
              <a:rPr lang="sr-Latn-BA" dirty="0" smtClean="0"/>
              <a:t>i</a:t>
            </a:r>
            <a:r>
              <a:rPr lang="en-US" dirty="0" err="1" smtClean="0"/>
              <a:t>onal</a:t>
            </a:r>
            <a:r>
              <a:rPr lang="sr-Latn-BA" dirty="0" smtClean="0"/>
              <a:t>na</a:t>
            </a:r>
            <a:r>
              <a:rPr lang="en-US" dirty="0" smtClean="0"/>
              <a:t> margin</a:t>
            </a:r>
            <a:r>
              <a:rPr lang="sr-Latn-BA" dirty="0" smtClean="0"/>
              <a:t>a</a:t>
            </a:r>
            <a:endParaRPr lang="en-US" dirty="0" smtClean="0"/>
          </a:p>
        </p:txBody>
      </p:sp>
      <p:pic>
        <p:nvPicPr>
          <p:cNvPr id="86019" name="Picture 4"/>
          <p:cNvPicPr>
            <a:picLocks noChangeAspect="1"/>
          </p:cNvPicPr>
          <p:nvPr/>
        </p:nvPicPr>
        <p:blipFill>
          <a:blip r:embed="rId2"/>
          <a:srcRect/>
          <a:stretch>
            <a:fillRect/>
          </a:stretch>
        </p:blipFill>
        <p:spPr bwMode="auto">
          <a:xfrm>
            <a:off x="228600" y="2514600"/>
            <a:ext cx="4038600" cy="3937000"/>
          </a:xfrm>
          <a:prstGeom prst="rect">
            <a:avLst/>
          </a:prstGeom>
          <a:noFill/>
          <a:ln w="9525">
            <a:noFill/>
            <a:miter lim="800000"/>
            <a:headEnd/>
            <a:tailEnd/>
          </a:ln>
        </p:spPr>
      </p:pic>
      <p:sp>
        <p:nvSpPr>
          <p:cNvPr id="3" name="Content Placeholder 2"/>
          <p:cNvSpPr>
            <a:spLocks noGrp="1"/>
          </p:cNvSpPr>
          <p:nvPr>
            <p:ph idx="1"/>
          </p:nvPr>
        </p:nvSpPr>
        <p:spPr>
          <a:xfrm>
            <a:off x="3962400" y="1600200"/>
            <a:ext cx="4876800" cy="4953000"/>
          </a:xfrm>
        </p:spPr>
        <p:txBody>
          <a:bodyPr>
            <a:normAutofit fontScale="85000" lnSpcReduction="20000"/>
          </a:bodyPr>
          <a:lstStyle/>
          <a:p>
            <a:r>
              <a:rPr lang="sr-Latn-BA" dirty="0" smtClean="0"/>
              <a:t>Tražimo minimalnu vrijednost ||</a:t>
            </a:r>
            <a:r>
              <a:rPr lang="en-US" b="1" dirty="0" smtClean="0"/>
              <a:t>w</a:t>
            </a:r>
            <a:r>
              <a:rPr lang="sr-Latn-BA" dirty="0" smtClean="0"/>
              <a:t>|| tako da je</a:t>
            </a:r>
            <a:r>
              <a:rPr lang="en-US" dirty="0" smtClean="0"/>
              <a:t/>
            </a:r>
            <a:br>
              <a:rPr lang="en-US" dirty="0" smtClean="0"/>
            </a:br>
            <a:r>
              <a:rPr lang="en-US" i="1" dirty="0" err="1" smtClean="0"/>
              <a:t>y</a:t>
            </a:r>
            <a:r>
              <a:rPr lang="en-US" baseline="-25000" dirty="0" err="1" smtClean="0"/>
              <a:t>i</a:t>
            </a:r>
            <a:r>
              <a:rPr lang="en-US" dirty="0" smtClean="0"/>
              <a:t>(</a:t>
            </a:r>
            <a:r>
              <a:rPr lang="en-US" i="1" dirty="0" err="1" smtClean="0"/>
              <a:t>w</a:t>
            </a:r>
            <a:r>
              <a:rPr lang="en-US" baseline="30000" dirty="0" err="1" smtClean="0"/>
              <a:t>T</a:t>
            </a:r>
            <a:r>
              <a:rPr lang="en-US" i="1" dirty="0" err="1" smtClean="0"/>
              <a:t>x</a:t>
            </a:r>
            <a:r>
              <a:rPr lang="en-US" baseline="-25000" dirty="0" err="1" smtClean="0"/>
              <a:t>i</a:t>
            </a:r>
            <a:r>
              <a:rPr lang="en-US" dirty="0" smtClean="0"/>
              <a:t> + </a:t>
            </a:r>
            <a:r>
              <a:rPr lang="en-US" i="1" dirty="0" smtClean="0"/>
              <a:t>b</a:t>
            </a:r>
            <a:r>
              <a:rPr lang="en-US" dirty="0" smtClean="0"/>
              <a:t>) ≥ 1</a:t>
            </a:r>
          </a:p>
          <a:p>
            <a:r>
              <a:rPr lang="sr-Latn-BA" dirty="0" smtClean="0"/>
              <a:t>Uslovi su jednakost za vektore nosače </a:t>
            </a:r>
            <a:r>
              <a:rPr lang="en-US" dirty="0" smtClean="0"/>
              <a:t/>
            </a:r>
            <a:br>
              <a:rPr lang="en-US" dirty="0" smtClean="0"/>
            </a:br>
            <a:r>
              <a:rPr lang="en-US" i="1" dirty="0" smtClean="0"/>
              <a:t>w</a:t>
            </a:r>
            <a:r>
              <a:rPr lang="en-US" dirty="0" smtClean="0"/>
              <a:t> = (</a:t>
            </a:r>
            <a:r>
              <a:rPr lang="en-US" i="1" dirty="0" smtClean="0"/>
              <a:t>a</a:t>
            </a:r>
            <a:r>
              <a:rPr lang="en-US" dirty="0" smtClean="0"/>
              <a:t>, 2</a:t>
            </a:r>
            <a:r>
              <a:rPr lang="en-US" i="1" dirty="0" smtClean="0"/>
              <a:t>a</a:t>
            </a:r>
            <a:r>
              <a:rPr lang="en-US" dirty="0" smtClean="0"/>
              <a:t>) </a:t>
            </a:r>
            <a:r>
              <a:rPr lang="sr-Latn-BA" dirty="0" smtClean="0"/>
              <a:t>za neko</a:t>
            </a:r>
            <a:r>
              <a:rPr lang="en-US" dirty="0" smtClean="0"/>
              <a:t> </a:t>
            </a:r>
            <a:r>
              <a:rPr lang="en-US" i="1" dirty="0" smtClean="0"/>
              <a:t>a</a:t>
            </a:r>
            <a:endParaRPr lang="en-US" dirty="0" smtClean="0"/>
          </a:p>
          <a:p>
            <a:r>
              <a:rPr lang="en-US" i="1" dirty="0" smtClean="0"/>
              <a:t>a</a:t>
            </a:r>
            <a:r>
              <a:rPr lang="en-US" dirty="0" smtClean="0"/>
              <a:t>+2</a:t>
            </a:r>
            <a:r>
              <a:rPr lang="en-US" i="1" dirty="0" smtClean="0"/>
              <a:t>a</a:t>
            </a:r>
            <a:r>
              <a:rPr lang="en-US" dirty="0" smtClean="0"/>
              <a:t>+</a:t>
            </a:r>
            <a:r>
              <a:rPr lang="en-US" i="1" dirty="0" smtClean="0"/>
              <a:t>b</a:t>
            </a:r>
            <a:r>
              <a:rPr lang="en-US" dirty="0" smtClean="0"/>
              <a:t> = −1      2</a:t>
            </a:r>
            <a:r>
              <a:rPr lang="en-US" i="1" dirty="0" smtClean="0"/>
              <a:t>a</a:t>
            </a:r>
            <a:r>
              <a:rPr lang="en-US" dirty="0" smtClean="0"/>
              <a:t>+6</a:t>
            </a:r>
            <a:r>
              <a:rPr lang="en-US" i="1" dirty="0" smtClean="0"/>
              <a:t>a</a:t>
            </a:r>
            <a:r>
              <a:rPr lang="en-US" dirty="0" smtClean="0"/>
              <a:t>+</a:t>
            </a:r>
            <a:r>
              <a:rPr lang="en-US" i="1" dirty="0" smtClean="0"/>
              <a:t>b</a:t>
            </a:r>
            <a:r>
              <a:rPr lang="en-US" dirty="0" smtClean="0"/>
              <a:t> = 1</a:t>
            </a:r>
          </a:p>
          <a:p>
            <a:r>
              <a:rPr lang="sr-Latn-BA" dirty="0" smtClean="0"/>
              <a:t>Rješenja:</a:t>
            </a:r>
            <a:r>
              <a:rPr lang="en-US" dirty="0" smtClean="0"/>
              <a:t> </a:t>
            </a:r>
            <a:r>
              <a:rPr lang="en-US" i="1" dirty="0" smtClean="0"/>
              <a:t>a</a:t>
            </a:r>
            <a:r>
              <a:rPr lang="en-US" dirty="0" smtClean="0"/>
              <a:t> = 2/5 </a:t>
            </a:r>
            <a:r>
              <a:rPr lang="sr-Latn-BA" dirty="0" smtClean="0"/>
              <a:t>i </a:t>
            </a:r>
            <a:r>
              <a:rPr lang="en-US" i="1" dirty="0" smtClean="0"/>
              <a:t>b</a:t>
            </a:r>
            <a:r>
              <a:rPr lang="en-US" dirty="0" smtClean="0"/>
              <a:t> = −11/5</a:t>
            </a:r>
            <a:br>
              <a:rPr lang="en-US" dirty="0" smtClean="0"/>
            </a:br>
            <a:r>
              <a:rPr lang="en-US" dirty="0" smtClean="0"/>
              <a:t>Optimal</a:t>
            </a:r>
            <a:r>
              <a:rPr lang="sr-Latn-BA" dirty="0" smtClean="0"/>
              <a:t>na</a:t>
            </a:r>
            <a:r>
              <a:rPr lang="en-US" dirty="0" smtClean="0"/>
              <a:t> h</a:t>
            </a:r>
            <a:r>
              <a:rPr lang="sr-Latn-BA" dirty="0" smtClean="0"/>
              <a:t>iperravan je </a:t>
            </a:r>
            <a:r>
              <a:rPr lang="en-US" dirty="0" smtClean="0"/>
              <a:t>:</a:t>
            </a:r>
            <a:br>
              <a:rPr lang="en-US" dirty="0" smtClean="0"/>
            </a:br>
            <a:r>
              <a:rPr lang="en-US" dirty="0" smtClean="0"/>
              <a:t> </a:t>
            </a:r>
            <a:r>
              <a:rPr lang="en-US" i="1" dirty="0" smtClean="0"/>
              <a:t>w</a:t>
            </a:r>
            <a:r>
              <a:rPr lang="en-US" dirty="0" smtClean="0"/>
              <a:t> = (2/5, 4/5) </a:t>
            </a:r>
            <a:r>
              <a:rPr lang="sr-Latn-BA" dirty="0" smtClean="0"/>
              <a:t>i</a:t>
            </a:r>
            <a:r>
              <a:rPr lang="en-US" dirty="0" smtClean="0"/>
              <a:t> </a:t>
            </a:r>
            <a:r>
              <a:rPr lang="en-US" i="1" dirty="0" smtClean="0"/>
              <a:t>b</a:t>
            </a:r>
            <a:r>
              <a:rPr lang="en-US" dirty="0" smtClean="0"/>
              <a:t> = −11/5</a:t>
            </a:r>
          </a:p>
          <a:p>
            <a:r>
              <a:rPr lang="en-US" dirty="0" smtClean="0"/>
              <a:t>Margin</a:t>
            </a:r>
            <a:r>
              <a:rPr lang="sr-Latn-BA" dirty="0" smtClean="0"/>
              <a:t>a</a:t>
            </a:r>
            <a:r>
              <a:rPr lang="en-US" dirty="0" smtClean="0"/>
              <a:t> ρ </a:t>
            </a:r>
            <a:r>
              <a:rPr lang="sr-Latn-BA" dirty="0" smtClean="0"/>
              <a:t>je</a:t>
            </a:r>
            <a:r>
              <a:rPr lang="en-US" dirty="0" smtClean="0"/>
              <a:t> 2/|</a:t>
            </a:r>
            <a:r>
              <a:rPr lang="sr-Latn-BA" dirty="0" smtClean="0"/>
              <a:t>|</a:t>
            </a:r>
            <a:r>
              <a:rPr lang="en-US" b="1" dirty="0" smtClean="0"/>
              <a:t>w</a:t>
            </a:r>
            <a:r>
              <a:rPr lang="sr-Latn-BA" dirty="0" smtClean="0"/>
              <a:t>|</a:t>
            </a:r>
            <a:r>
              <a:rPr lang="en-US" dirty="0" smtClean="0"/>
              <a:t>| </a:t>
            </a:r>
            <a:br>
              <a:rPr lang="en-US" dirty="0" smtClean="0"/>
            </a:br>
            <a:r>
              <a:rPr lang="en-US" dirty="0" smtClean="0"/>
              <a:t>= 2/√(4/25+16/25)</a:t>
            </a:r>
            <a:br>
              <a:rPr lang="en-US" dirty="0" smtClean="0"/>
            </a:br>
            <a:r>
              <a:rPr lang="en-US" dirty="0" smtClean="0"/>
              <a:t>= 2/(2√5/5) = √5</a:t>
            </a:r>
          </a:p>
        </p:txBody>
      </p:sp>
      <p:sp>
        <p:nvSpPr>
          <p:cNvPr id="6" name="Slide Number Placeholder 5"/>
          <p:cNvSpPr>
            <a:spLocks noGrp="1"/>
          </p:cNvSpPr>
          <p:nvPr>
            <p:ph type="sldNum" sz="quarter" idx="12"/>
          </p:nvPr>
        </p:nvSpPr>
        <p:spPr/>
        <p:txBody>
          <a:bodyPr/>
          <a:lstStyle/>
          <a:p>
            <a:fld id="{C1534019-FCDB-48C0-A9FF-CB8DFB389AA6}" type="slidenum">
              <a:rPr lang="en-US" smtClean="0"/>
              <a:pPr/>
              <a:t>57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a:bodyPr>
          <a:lstStyle/>
          <a:p>
            <a:pPr eaLnBrk="1" hangingPunct="1"/>
            <a:r>
              <a:rPr lang="sr-Latn-BA" dirty="0" smtClean="0"/>
              <a:t>Klasifikacija sa “mekom” marginom</a:t>
            </a:r>
            <a:endParaRPr lang="en-US" dirty="0" smtClean="0"/>
          </a:p>
        </p:txBody>
      </p:sp>
      <p:sp>
        <p:nvSpPr>
          <p:cNvPr id="36867" name="Rectangle 3"/>
          <p:cNvSpPr>
            <a:spLocks noGrp="1" noChangeArrowheads="1"/>
          </p:cNvSpPr>
          <p:nvPr>
            <p:ph type="body" idx="1"/>
          </p:nvPr>
        </p:nvSpPr>
        <p:spPr>
          <a:xfrm>
            <a:off x="685800" y="1752600"/>
            <a:ext cx="4191000" cy="4876800"/>
          </a:xfrm>
        </p:spPr>
        <p:txBody>
          <a:bodyPr>
            <a:normAutofit fontScale="92500" lnSpcReduction="10000"/>
          </a:bodyPr>
          <a:lstStyle/>
          <a:p>
            <a:pPr eaLnBrk="1" hangingPunct="1">
              <a:lnSpc>
                <a:spcPct val="90000"/>
              </a:lnSpc>
            </a:pPr>
            <a:r>
              <a:rPr lang="sr-Latn-BA" sz="2400" dirty="0" smtClean="0"/>
              <a:t>Ako trening podaci nisu linearno separabilni mogu se dodati </a:t>
            </a:r>
            <a:r>
              <a:rPr lang="sr-Latn-BA" sz="2400" i="1" dirty="0" smtClean="0"/>
              <a:t>kaznene promjenljive</a:t>
            </a:r>
            <a:r>
              <a:rPr lang="en-US" sz="2400" dirty="0" smtClean="0"/>
              <a:t> </a:t>
            </a:r>
            <a:r>
              <a:rPr lang="el-GR" sz="2400" i="1" dirty="0" smtClean="0">
                <a:cs typeface="Times New Roman" pitchFamily="18" charset="0"/>
              </a:rPr>
              <a:t>ξ</a:t>
            </a:r>
            <a:r>
              <a:rPr lang="en-US" sz="2400" i="1" baseline="-25000" dirty="0" err="1" smtClean="0">
                <a:cs typeface="Times New Roman" pitchFamily="18" charset="0"/>
              </a:rPr>
              <a:t>i</a:t>
            </a:r>
            <a:r>
              <a:rPr lang="en-US" sz="2400" dirty="0" smtClean="0">
                <a:cs typeface="Times New Roman" pitchFamily="18" charset="0"/>
              </a:rPr>
              <a:t> </a:t>
            </a:r>
            <a:r>
              <a:rPr lang="sr-Latn-BA" sz="2400" dirty="0" smtClean="0">
                <a:cs typeface="Times New Roman" pitchFamily="18" charset="0"/>
              </a:rPr>
              <a:t>i dozvoliti pogrešnu klasifikaciju teških primjera ili primjera narušenih šumom</a:t>
            </a:r>
            <a:r>
              <a:rPr lang="en-US" sz="2400" dirty="0" smtClean="0"/>
              <a:t>.</a:t>
            </a:r>
          </a:p>
          <a:p>
            <a:pPr eaLnBrk="1" hangingPunct="1">
              <a:lnSpc>
                <a:spcPct val="90000"/>
              </a:lnSpc>
            </a:pPr>
            <a:r>
              <a:rPr lang="sr-Latn-BA" sz="2400" dirty="0" smtClean="0">
                <a:solidFill>
                  <a:schemeClr val="folHlink"/>
                </a:solidFill>
              </a:rPr>
              <a:t>Dozvoljavaju se greške</a:t>
            </a:r>
            <a:endParaRPr lang="en-US" sz="2400" dirty="0" smtClean="0">
              <a:solidFill>
                <a:schemeClr val="folHlink"/>
              </a:solidFill>
            </a:endParaRPr>
          </a:p>
          <a:p>
            <a:pPr lvl="1" eaLnBrk="1" hangingPunct="1">
              <a:lnSpc>
                <a:spcPct val="90000"/>
              </a:lnSpc>
            </a:pPr>
            <a:r>
              <a:rPr lang="sr-Latn-BA" dirty="0" smtClean="0">
                <a:solidFill>
                  <a:schemeClr val="folHlink"/>
                </a:solidFill>
              </a:rPr>
              <a:t>Primjeri se pomjeraju tamo gdje pripadaju, ali se plaća određena cijena</a:t>
            </a:r>
            <a:endParaRPr lang="en-US" dirty="0" smtClean="0">
              <a:solidFill>
                <a:schemeClr val="folHlink"/>
              </a:solidFill>
            </a:endParaRPr>
          </a:p>
          <a:p>
            <a:pPr eaLnBrk="1" hangingPunct="1">
              <a:lnSpc>
                <a:spcPct val="90000"/>
              </a:lnSpc>
            </a:pPr>
            <a:r>
              <a:rPr lang="sr-Latn-BA" sz="2400" dirty="0" smtClean="0"/>
              <a:t>I dalje se nastoji da se minimizuje greška na trening skupu i da se dobije velika margina</a:t>
            </a:r>
            <a:endParaRPr lang="en-US" sz="2400" dirty="0" smtClean="0"/>
          </a:p>
          <a:p>
            <a:pPr eaLnBrk="1" hangingPunct="1">
              <a:lnSpc>
                <a:spcPct val="90000"/>
              </a:lnSpc>
            </a:pPr>
            <a:endParaRPr lang="en-US" sz="2400" dirty="0" smtClean="0"/>
          </a:p>
        </p:txBody>
      </p:sp>
      <p:sp>
        <p:nvSpPr>
          <p:cNvPr id="36868" name="Line 4"/>
          <p:cNvSpPr>
            <a:spLocks noChangeShapeType="1"/>
          </p:cNvSpPr>
          <p:nvPr/>
        </p:nvSpPr>
        <p:spPr bwMode="auto">
          <a:xfrm flipV="1">
            <a:off x="5121275" y="2520950"/>
            <a:ext cx="0" cy="3041650"/>
          </a:xfrm>
          <a:prstGeom prst="line">
            <a:avLst/>
          </a:prstGeom>
          <a:noFill/>
          <a:ln w="25400">
            <a:solidFill>
              <a:schemeClr val="tx1"/>
            </a:solidFill>
            <a:round/>
            <a:headEnd/>
            <a:tailEnd type="triangle" w="med" len="med"/>
          </a:ln>
        </p:spPr>
        <p:txBody>
          <a:bodyPr/>
          <a:lstStyle/>
          <a:p>
            <a:endParaRPr lang="en-US"/>
          </a:p>
        </p:txBody>
      </p:sp>
      <p:sp>
        <p:nvSpPr>
          <p:cNvPr id="36869" name="Line 5"/>
          <p:cNvSpPr>
            <a:spLocks noChangeShapeType="1"/>
          </p:cNvSpPr>
          <p:nvPr/>
        </p:nvSpPr>
        <p:spPr bwMode="auto">
          <a:xfrm flipV="1">
            <a:off x="4986338" y="5446713"/>
            <a:ext cx="4081462" cy="0"/>
          </a:xfrm>
          <a:prstGeom prst="line">
            <a:avLst/>
          </a:prstGeom>
          <a:noFill/>
          <a:ln w="25400">
            <a:solidFill>
              <a:schemeClr val="tx1"/>
            </a:solidFill>
            <a:round/>
            <a:headEnd/>
            <a:tailEnd type="triangle" w="med" len="med"/>
          </a:ln>
        </p:spPr>
        <p:txBody>
          <a:bodyPr/>
          <a:lstStyle/>
          <a:p>
            <a:endParaRPr lang="en-US"/>
          </a:p>
        </p:txBody>
      </p:sp>
      <p:sp>
        <p:nvSpPr>
          <p:cNvPr id="36870" name="AutoShape 6"/>
          <p:cNvSpPr>
            <a:spLocks noChangeArrowheads="1"/>
          </p:cNvSpPr>
          <p:nvPr/>
        </p:nvSpPr>
        <p:spPr bwMode="auto">
          <a:xfrm>
            <a:off x="6161088" y="3276600"/>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71" name="AutoShape 7"/>
          <p:cNvSpPr>
            <a:spLocks noChangeArrowheads="1"/>
          </p:cNvSpPr>
          <p:nvPr/>
        </p:nvSpPr>
        <p:spPr bwMode="auto">
          <a:xfrm>
            <a:off x="5586413" y="36337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72" name="AutoShape 8"/>
          <p:cNvSpPr>
            <a:spLocks noChangeArrowheads="1"/>
          </p:cNvSpPr>
          <p:nvPr/>
        </p:nvSpPr>
        <p:spPr bwMode="auto">
          <a:xfrm>
            <a:off x="5738813" y="41798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73" name="AutoShape 9"/>
          <p:cNvSpPr>
            <a:spLocks noChangeArrowheads="1"/>
          </p:cNvSpPr>
          <p:nvPr/>
        </p:nvSpPr>
        <p:spPr bwMode="auto">
          <a:xfrm>
            <a:off x="5357813" y="46370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74" name="AutoShape 10"/>
          <p:cNvSpPr>
            <a:spLocks noChangeArrowheads="1"/>
          </p:cNvSpPr>
          <p:nvPr/>
        </p:nvSpPr>
        <p:spPr bwMode="auto">
          <a:xfrm>
            <a:off x="5891213" y="30368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75" name="AutoShape 11"/>
          <p:cNvSpPr>
            <a:spLocks noChangeArrowheads="1"/>
          </p:cNvSpPr>
          <p:nvPr/>
        </p:nvSpPr>
        <p:spPr bwMode="auto">
          <a:xfrm>
            <a:off x="5357813" y="39512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76" name="AutoShape 12"/>
          <p:cNvSpPr>
            <a:spLocks noChangeArrowheads="1"/>
          </p:cNvSpPr>
          <p:nvPr/>
        </p:nvSpPr>
        <p:spPr bwMode="auto">
          <a:xfrm>
            <a:off x="5510213" y="41036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77" name="AutoShape 13"/>
          <p:cNvSpPr>
            <a:spLocks noChangeArrowheads="1"/>
          </p:cNvSpPr>
          <p:nvPr/>
        </p:nvSpPr>
        <p:spPr bwMode="auto">
          <a:xfrm>
            <a:off x="6272213" y="37226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78" name="AutoShape 14"/>
          <p:cNvSpPr>
            <a:spLocks noChangeArrowheads="1"/>
          </p:cNvSpPr>
          <p:nvPr/>
        </p:nvSpPr>
        <p:spPr bwMode="auto">
          <a:xfrm>
            <a:off x="7173913" y="37099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79" name="AutoShape 15"/>
          <p:cNvSpPr>
            <a:spLocks noChangeArrowheads="1"/>
          </p:cNvSpPr>
          <p:nvPr/>
        </p:nvSpPr>
        <p:spPr bwMode="auto">
          <a:xfrm>
            <a:off x="6805613" y="46370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80" name="AutoShape 16"/>
          <p:cNvSpPr>
            <a:spLocks noChangeArrowheads="1"/>
          </p:cNvSpPr>
          <p:nvPr/>
        </p:nvSpPr>
        <p:spPr bwMode="auto">
          <a:xfrm>
            <a:off x="7796213" y="46370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81" name="AutoShape 17"/>
          <p:cNvSpPr>
            <a:spLocks noChangeArrowheads="1"/>
          </p:cNvSpPr>
          <p:nvPr/>
        </p:nvSpPr>
        <p:spPr bwMode="auto">
          <a:xfrm>
            <a:off x="6488113" y="51577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82" name="AutoShape 18"/>
          <p:cNvSpPr>
            <a:spLocks noChangeArrowheads="1"/>
          </p:cNvSpPr>
          <p:nvPr/>
        </p:nvSpPr>
        <p:spPr bwMode="auto">
          <a:xfrm>
            <a:off x="7110413" y="40274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83" name="AutoShape 19"/>
          <p:cNvSpPr>
            <a:spLocks noChangeArrowheads="1"/>
          </p:cNvSpPr>
          <p:nvPr/>
        </p:nvSpPr>
        <p:spPr bwMode="auto">
          <a:xfrm>
            <a:off x="6542088" y="4521200"/>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84" name="AutoShape 20"/>
          <p:cNvSpPr>
            <a:spLocks noChangeArrowheads="1"/>
          </p:cNvSpPr>
          <p:nvPr/>
        </p:nvSpPr>
        <p:spPr bwMode="auto">
          <a:xfrm>
            <a:off x="7186613" y="48656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85" name="AutoShape 21"/>
          <p:cNvSpPr>
            <a:spLocks noChangeArrowheads="1"/>
          </p:cNvSpPr>
          <p:nvPr/>
        </p:nvSpPr>
        <p:spPr bwMode="auto">
          <a:xfrm>
            <a:off x="7872413" y="39512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86" name="AutoShape 22"/>
          <p:cNvSpPr>
            <a:spLocks noChangeArrowheads="1"/>
          </p:cNvSpPr>
          <p:nvPr/>
        </p:nvSpPr>
        <p:spPr bwMode="auto">
          <a:xfrm>
            <a:off x="6357938" y="2438400"/>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87" name="AutoShape 23"/>
          <p:cNvSpPr>
            <a:spLocks noChangeArrowheads="1"/>
          </p:cNvSpPr>
          <p:nvPr/>
        </p:nvSpPr>
        <p:spPr bwMode="auto">
          <a:xfrm>
            <a:off x="6967538" y="2514600"/>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88" name="AutoShape 24"/>
          <p:cNvSpPr>
            <a:spLocks noChangeArrowheads="1"/>
          </p:cNvSpPr>
          <p:nvPr/>
        </p:nvSpPr>
        <p:spPr bwMode="auto">
          <a:xfrm>
            <a:off x="8034338" y="3276600"/>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89" name="AutoShape 25"/>
          <p:cNvSpPr>
            <a:spLocks noChangeArrowheads="1"/>
          </p:cNvSpPr>
          <p:nvPr/>
        </p:nvSpPr>
        <p:spPr bwMode="auto">
          <a:xfrm>
            <a:off x="5846763" y="3721100"/>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36890" name="AutoShape 26"/>
          <p:cNvSpPr>
            <a:spLocks noChangeArrowheads="1"/>
          </p:cNvSpPr>
          <p:nvPr/>
        </p:nvSpPr>
        <p:spPr bwMode="auto">
          <a:xfrm>
            <a:off x="5567363" y="44275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36891" name="AutoShape 27"/>
          <p:cNvSpPr>
            <a:spLocks noChangeArrowheads="1"/>
          </p:cNvSpPr>
          <p:nvPr/>
        </p:nvSpPr>
        <p:spPr bwMode="auto">
          <a:xfrm>
            <a:off x="7021513" y="43894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962588" name="Line 28"/>
          <p:cNvSpPr>
            <a:spLocks noChangeShapeType="1"/>
          </p:cNvSpPr>
          <p:nvPr/>
        </p:nvSpPr>
        <p:spPr bwMode="auto">
          <a:xfrm flipV="1">
            <a:off x="5586413" y="2438400"/>
            <a:ext cx="2143125" cy="2884488"/>
          </a:xfrm>
          <a:prstGeom prst="line">
            <a:avLst/>
          </a:prstGeom>
          <a:noFill/>
          <a:ln w="19050">
            <a:solidFill>
              <a:schemeClr val="tx2"/>
            </a:solidFill>
            <a:round/>
            <a:headEnd/>
            <a:tailEnd/>
          </a:ln>
        </p:spPr>
        <p:txBody>
          <a:bodyPr/>
          <a:lstStyle/>
          <a:p>
            <a:endParaRPr lang="en-US"/>
          </a:p>
        </p:txBody>
      </p:sp>
      <p:sp>
        <p:nvSpPr>
          <p:cNvPr id="962589" name="Line 29"/>
          <p:cNvSpPr>
            <a:spLocks noChangeShapeType="1"/>
          </p:cNvSpPr>
          <p:nvPr/>
        </p:nvSpPr>
        <p:spPr bwMode="auto">
          <a:xfrm flipH="1" flipV="1">
            <a:off x="6921500" y="3543300"/>
            <a:ext cx="254000" cy="184150"/>
          </a:xfrm>
          <a:prstGeom prst="line">
            <a:avLst/>
          </a:prstGeom>
          <a:noFill/>
          <a:ln w="19050">
            <a:solidFill>
              <a:schemeClr val="tx1"/>
            </a:solidFill>
            <a:prstDash val="dash"/>
            <a:round/>
            <a:headEnd/>
            <a:tailEnd/>
          </a:ln>
        </p:spPr>
        <p:txBody>
          <a:bodyPr/>
          <a:lstStyle/>
          <a:p>
            <a:endParaRPr lang="en-US"/>
          </a:p>
        </p:txBody>
      </p:sp>
      <p:sp>
        <p:nvSpPr>
          <p:cNvPr id="962590" name="Oval 30"/>
          <p:cNvSpPr>
            <a:spLocks noChangeArrowheads="1"/>
          </p:cNvSpPr>
          <p:nvPr/>
        </p:nvSpPr>
        <p:spPr bwMode="auto">
          <a:xfrm>
            <a:off x="6197600" y="3657600"/>
            <a:ext cx="228600" cy="219075"/>
          </a:xfrm>
          <a:prstGeom prst="ellipse">
            <a:avLst/>
          </a:prstGeom>
          <a:noFill/>
          <a:ln w="19050">
            <a:solidFill>
              <a:srgbClr val="FF0000"/>
            </a:solidFill>
            <a:round/>
            <a:headEnd/>
            <a:tailEnd/>
          </a:ln>
        </p:spPr>
        <p:txBody>
          <a:bodyPr wrap="none" anchor="ctr"/>
          <a:lstStyle/>
          <a:p>
            <a:endParaRPr lang="en-US"/>
          </a:p>
        </p:txBody>
      </p:sp>
      <p:sp>
        <p:nvSpPr>
          <p:cNvPr id="962591" name="Oval 31"/>
          <p:cNvSpPr>
            <a:spLocks noChangeArrowheads="1"/>
          </p:cNvSpPr>
          <p:nvPr/>
        </p:nvSpPr>
        <p:spPr bwMode="auto">
          <a:xfrm>
            <a:off x="6470650" y="4452938"/>
            <a:ext cx="228600" cy="219075"/>
          </a:xfrm>
          <a:prstGeom prst="ellipse">
            <a:avLst/>
          </a:prstGeom>
          <a:noFill/>
          <a:ln w="19050">
            <a:solidFill>
              <a:srgbClr val="0000FF"/>
            </a:solidFill>
            <a:round/>
            <a:headEnd/>
            <a:tailEnd/>
          </a:ln>
        </p:spPr>
        <p:txBody>
          <a:bodyPr wrap="none" anchor="ctr"/>
          <a:lstStyle/>
          <a:p>
            <a:endParaRPr lang="en-US"/>
          </a:p>
        </p:txBody>
      </p:sp>
      <p:sp>
        <p:nvSpPr>
          <p:cNvPr id="962592" name="Oval 32"/>
          <p:cNvSpPr>
            <a:spLocks noChangeArrowheads="1"/>
          </p:cNvSpPr>
          <p:nvPr/>
        </p:nvSpPr>
        <p:spPr bwMode="auto">
          <a:xfrm>
            <a:off x="7104063" y="3640138"/>
            <a:ext cx="228600" cy="219075"/>
          </a:xfrm>
          <a:prstGeom prst="ellipse">
            <a:avLst/>
          </a:prstGeom>
          <a:noFill/>
          <a:ln w="19050">
            <a:solidFill>
              <a:srgbClr val="0000FF"/>
            </a:solidFill>
            <a:round/>
            <a:headEnd/>
            <a:tailEnd/>
          </a:ln>
        </p:spPr>
        <p:txBody>
          <a:bodyPr wrap="none" anchor="ctr"/>
          <a:lstStyle/>
          <a:p>
            <a:endParaRPr lang="en-US"/>
          </a:p>
        </p:txBody>
      </p:sp>
      <p:sp>
        <p:nvSpPr>
          <p:cNvPr id="962593" name="Line 33"/>
          <p:cNvSpPr>
            <a:spLocks noChangeShapeType="1"/>
          </p:cNvSpPr>
          <p:nvPr/>
        </p:nvSpPr>
        <p:spPr bwMode="auto">
          <a:xfrm flipH="1" flipV="1">
            <a:off x="6297613" y="4357688"/>
            <a:ext cx="244475" cy="174625"/>
          </a:xfrm>
          <a:prstGeom prst="line">
            <a:avLst/>
          </a:prstGeom>
          <a:noFill/>
          <a:ln w="19050">
            <a:solidFill>
              <a:schemeClr val="tx1"/>
            </a:solidFill>
            <a:prstDash val="dash"/>
            <a:round/>
            <a:headEnd/>
            <a:tailEnd/>
          </a:ln>
        </p:spPr>
        <p:txBody>
          <a:bodyPr/>
          <a:lstStyle/>
          <a:p>
            <a:endParaRPr lang="en-US"/>
          </a:p>
        </p:txBody>
      </p:sp>
      <p:sp>
        <p:nvSpPr>
          <p:cNvPr id="962594" name="Line 34"/>
          <p:cNvSpPr>
            <a:spLocks noChangeShapeType="1"/>
          </p:cNvSpPr>
          <p:nvPr/>
        </p:nvSpPr>
        <p:spPr bwMode="auto">
          <a:xfrm flipH="1" flipV="1">
            <a:off x="6350000" y="3795713"/>
            <a:ext cx="234950" cy="179387"/>
          </a:xfrm>
          <a:prstGeom prst="line">
            <a:avLst/>
          </a:prstGeom>
          <a:noFill/>
          <a:ln w="9525">
            <a:solidFill>
              <a:schemeClr val="tx1"/>
            </a:solidFill>
            <a:prstDash val="dash"/>
            <a:round/>
            <a:headEnd/>
            <a:tailEnd/>
          </a:ln>
        </p:spPr>
        <p:txBody>
          <a:bodyPr/>
          <a:lstStyle/>
          <a:p>
            <a:endParaRPr lang="en-US"/>
          </a:p>
        </p:txBody>
      </p:sp>
      <p:sp>
        <p:nvSpPr>
          <p:cNvPr id="962595" name="Line 35"/>
          <p:cNvSpPr>
            <a:spLocks noChangeShapeType="1"/>
          </p:cNvSpPr>
          <p:nvPr/>
        </p:nvSpPr>
        <p:spPr bwMode="auto">
          <a:xfrm flipV="1">
            <a:off x="6024563" y="2619375"/>
            <a:ext cx="2009775" cy="2693988"/>
          </a:xfrm>
          <a:prstGeom prst="line">
            <a:avLst/>
          </a:prstGeom>
          <a:noFill/>
          <a:ln w="19050" cap="rnd">
            <a:solidFill>
              <a:schemeClr val="tx2"/>
            </a:solidFill>
            <a:prstDash val="sysDot"/>
            <a:round/>
            <a:headEnd/>
            <a:tailEnd/>
          </a:ln>
        </p:spPr>
        <p:txBody>
          <a:bodyPr/>
          <a:lstStyle/>
          <a:p>
            <a:endParaRPr lang="en-US"/>
          </a:p>
        </p:txBody>
      </p:sp>
      <p:sp>
        <p:nvSpPr>
          <p:cNvPr id="962596" name="Line 36"/>
          <p:cNvSpPr>
            <a:spLocks noChangeShapeType="1"/>
          </p:cNvSpPr>
          <p:nvPr/>
        </p:nvSpPr>
        <p:spPr bwMode="auto">
          <a:xfrm flipV="1">
            <a:off x="5376863" y="2257425"/>
            <a:ext cx="2066925" cy="2770188"/>
          </a:xfrm>
          <a:prstGeom prst="line">
            <a:avLst/>
          </a:prstGeom>
          <a:noFill/>
          <a:ln w="19050" cap="rnd">
            <a:solidFill>
              <a:schemeClr val="tx2"/>
            </a:solidFill>
            <a:prstDash val="sysDot"/>
            <a:round/>
            <a:headEnd/>
            <a:tailEnd/>
          </a:ln>
        </p:spPr>
        <p:txBody>
          <a:bodyPr/>
          <a:lstStyle/>
          <a:p>
            <a:endParaRPr lang="en-US"/>
          </a:p>
        </p:txBody>
      </p:sp>
      <p:sp>
        <p:nvSpPr>
          <p:cNvPr id="962597" name="Line 37"/>
          <p:cNvSpPr>
            <a:spLocks noChangeShapeType="1"/>
          </p:cNvSpPr>
          <p:nvPr/>
        </p:nvSpPr>
        <p:spPr bwMode="auto">
          <a:xfrm flipH="1" flipV="1">
            <a:off x="6248400" y="3886200"/>
            <a:ext cx="774700" cy="520700"/>
          </a:xfrm>
          <a:prstGeom prst="line">
            <a:avLst/>
          </a:prstGeom>
          <a:noFill/>
          <a:ln w="19050">
            <a:solidFill>
              <a:srgbClr val="FF0000"/>
            </a:solidFill>
            <a:round/>
            <a:headEnd/>
            <a:tailEnd type="stealth" w="med" len="med"/>
          </a:ln>
        </p:spPr>
        <p:txBody>
          <a:bodyPr/>
          <a:lstStyle/>
          <a:p>
            <a:endParaRPr lang="en-US"/>
          </a:p>
        </p:txBody>
      </p:sp>
      <p:sp>
        <p:nvSpPr>
          <p:cNvPr id="962598" name="Line 38"/>
          <p:cNvSpPr>
            <a:spLocks noChangeShapeType="1"/>
          </p:cNvSpPr>
          <p:nvPr/>
        </p:nvSpPr>
        <p:spPr bwMode="auto">
          <a:xfrm>
            <a:off x="5927725" y="3797300"/>
            <a:ext cx="777875" cy="546100"/>
          </a:xfrm>
          <a:prstGeom prst="line">
            <a:avLst/>
          </a:prstGeom>
          <a:noFill/>
          <a:ln w="19050">
            <a:solidFill>
              <a:schemeClr val="tx2">
                <a:lumMod val="60000"/>
                <a:lumOff val="40000"/>
              </a:schemeClr>
            </a:solidFill>
            <a:round/>
            <a:headEnd/>
            <a:tailEnd type="stealth"/>
          </a:ln>
        </p:spPr>
        <p:txBody>
          <a:bodyPr/>
          <a:lstStyle/>
          <a:p>
            <a:pPr>
              <a:defRPr/>
            </a:pPr>
            <a:endParaRPr lang="en-US">
              <a:latin typeface="Lucida Sans" charset="0"/>
              <a:ea typeface="Arial Unicode MS" charset="0"/>
              <a:cs typeface="Arial Unicode MS" charset="0"/>
            </a:endParaRPr>
          </a:p>
        </p:txBody>
      </p:sp>
      <p:sp>
        <p:nvSpPr>
          <p:cNvPr id="962599" name="Text Box 39"/>
          <p:cNvSpPr txBox="1">
            <a:spLocks noChangeArrowheads="1"/>
          </p:cNvSpPr>
          <p:nvPr/>
        </p:nvSpPr>
        <p:spPr bwMode="auto">
          <a:xfrm>
            <a:off x="6734175" y="4181475"/>
            <a:ext cx="704850" cy="396875"/>
          </a:xfrm>
          <a:prstGeom prst="rect">
            <a:avLst/>
          </a:prstGeom>
          <a:noFill/>
          <a:ln w="9525">
            <a:noFill/>
            <a:miter lim="800000"/>
            <a:headEnd/>
            <a:tailEnd/>
          </a:ln>
        </p:spPr>
        <p:txBody>
          <a:bodyPr>
            <a:spAutoFit/>
          </a:bodyPr>
          <a:lstStyle/>
          <a:p>
            <a:pPr>
              <a:spcBef>
                <a:spcPct val="50000"/>
              </a:spcBef>
            </a:pPr>
            <a:r>
              <a:rPr lang="el-GR" sz="2000" i="1">
                <a:latin typeface="Times New Roman" pitchFamily="18" charset="0"/>
                <a:cs typeface="Times New Roman" pitchFamily="18" charset="0"/>
              </a:rPr>
              <a:t>ξ</a:t>
            </a:r>
            <a:r>
              <a:rPr lang="en-US" sz="2000" i="1" baseline="-25000">
                <a:latin typeface="Times New Roman" pitchFamily="18" charset="0"/>
                <a:cs typeface="Times New Roman" pitchFamily="18" charset="0"/>
              </a:rPr>
              <a:t>j</a:t>
            </a:r>
          </a:p>
        </p:txBody>
      </p:sp>
      <p:sp>
        <p:nvSpPr>
          <p:cNvPr id="962600" name="Text Box 40"/>
          <p:cNvSpPr txBox="1">
            <a:spLocks noChangeArrowheads="1"/>
          </p:cNvSpPr>
          <p:nvPr/>
        </p:nvSpPr>
        <p:spPr bwMode="auto">
          <a:xfrm>
            <a:off x="5848350" y="3800475"/>
            <a:ext cx="704850" cy="396875"/>
          </a:xfrm>
          <a:prstGeom prst="rect">
            <a:avLst/>
          </a:prstGeom>
          <a:noFill/>
          <a:ln w="9525">
            <a:noFill/>
            <a:miter lim="800000"/>
            <a:headEnd/>
            <a:tailEnd/>
          </a:ln>
        </p:spPr>
        <p:txBody>
          <a:bodyPr>
            <a:spAutoFit/>
          </a:bodyPr>
          <a:lstStyle/>
          <a:p>
            <a:pPr>
              <a:spcBef>
                <a:spcPct val="50000"/>
              </a:spcBef>
            </a:pPr>
            <a:r>
              <a:rPr lang="el-GR" sz="2000" i="1">
                <a:latin typeface="Times New Roman" pitchFamily="18" charset="0"/>
                <a:cs typeface="Times New Roman" pitchFamily="18" charset="0"/>
              </a:rPr>
              <a:t>ξ</a:t>
            </a:r>
            <a:r>
              <a:rPr lang="en-US" sz="2000" i="1" baseline="-25000">
                <a:latin typeface="Times New Roman" pitchFamily="18" charset="0"/>
                <a:cs typeface="Times New Roman" pitchFamily="18" charset="0"/>
              </a:rPr>
              <a:t>i</a:t>
            </a:r>
          </a:p>
        </p:txBody>
      </p:sp>
      <p:sp>
        <p:nvSpPr>
          <p:cNvPr id="36905" name="TextBox 4"/>
          <p:cNvSpPr txBox="1">
            <a:spLocks noChangeArrowheads="1"/>
          </p:cNvSpPr>
          <p:nvPr/>
        </p:nvSpPr>
        <p:spPr bwMode="auto">
          <a:xfrm>
            <a:off x="7620000" y="-33338"/>
            <a:ext cx="1293813" cy="338138"/>
          </a:xfrm>
          <a:prstGeom prst="rect">
            <a:avLst/>
          </a:prstGeom>
          <a:noFill/>
          <a:ln w="9525">
            <a:noFill/>
            <a:miter lim="800000"/>
            <a:headEnd/>
            <a:tailEnd/>
          </a:ln>
        </p:spPr>
        <p:txBody>
          <a:bodyPr wrap="none" anchor="ctr">
            <a:spAutoFit/>
          </a:bodyPr>
          <a:lstStyle/>
          <a:p>
            <a:r>
              <a:rPr lang="en-US" sz="1600">
                <a:solidFill>
                  <a:srgbClr val="FBFCFF"/>
                </a:solidFill>
              </a:rPr>
              <a:t>Sec. 15.2.1</a:t>
            </a:r>
          </a:p>
        </p:txBody>
      </p:sp>
      <p:sp>
        <p:nvSpPr>
          <p:cNvPr id="43" name="Slide Number Placeholder 42"/>
          <p:cNvSpPr>
            <a:spLocks noGrp="1"/>
          </p:cNvSpPr>
          <p:nvPr>
            <p:ph type="sldNum" sz="quarter" idx="12"/>
          </p:nvPr>
        </p:nvSpPr>
        <p:spPr/>
        <p:txBody>
          <a:bodyPr/>
          <a:lstStyle/>
          <a:p>
            <a:fld id="{C1534019-FCDB-48C0-A9FF-CB8DFB389AA6}" type="slidenum">
              <a:rPr lang="en-US" smtClean="0"/>
              <a:pPr/>
              <a:t>58</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6259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6259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6259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6259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6259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6259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6258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6259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6258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96259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6259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6259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626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8" grpId="0" animBg="1"/>
      <p:bldP spid="962589" grpId="0" animBg="1"/>
      <p:bldP spid="962590" grpId="0" animBg="1"/>
      <p:bldP spid="962591" grpId="0" animBg="1"/>
      <p:bldP spid="962592" grpId="0" animBg="1"/>
      <p:bldP spid="962593" grpId="0" animBg="1"/>
      <p:bldP spid="962594" grpId="0" animBg="1"/>
      <p:bldP spid="962595" grpId="0" animBg="1"/>
      <p:bldP spid="962596" grpId="0" animBg="1"/>
      <p:bldP spid="962597" grpId="0" animBg="1"/>
      <p:bldP spid="962599" grpId="0"/>
      <p:bldP spid="962600"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Number Placeholder 5"/>
          <p:cNvSpPr>
            <a:spLocks noGrp="1"/>
          </p:cNvSpPr>
          <p:nvPr>
            <p:ph type="sldNum" sz="quarter" idx="12"/>
          </p:nvPr>
        </p:nvSpPr>
        <p:spPr bwMode="auto">
          <a:noFill/>
          <a:ln>
            <a:miter lim="800000"/>
            <a:headEnd/>
            <a:tailEnd/>
          </a:ln>
        </p:spPr>
        <p:txBody>
          <a:bodyPr/>
          <a:lstStyle/>
          <a:p>
            <a:fld id="{F555CCAD-6034-4B0E-8B5A-699C8FC04688}" type="slidenum">
              <a:rPr lang="en-US">
                <a:ea typeface="MS PGothic" pitchFamily="34" charset="-128"/>
              </a:rPr>
              <a:pPr/>
              <a:t>59</a:t>
            </a:fld>
            <a:endParaRPr lang="en-US">
              <a:ea typeface="MS PGothic" pitchFamily="34" charset="-128"/>
            </a:endParaRPr>
          </a:p>
        </p:txBody>
      </p:sp>
      <p:sp>
        <p:nvSpPr>
          <p:cNvPr id="37890" name="Rectangle 2"/>
          <p:cNvSpPr>
            <a:spLocks noGrp="1" noChangeArrowheads="1"/>
          </p:cNvSpPr>
          <p:nvPr>
            <p:ph type="title"/>
          </p:nvPr>
        </p:nvSpPr>
        <p:spPr/>
        <p:txBody>
          <a:bodyPr>
            <a:normAutofit fontScale="90000"/>
          </a:bodyPr>
          <a:lstStyle/>
          <a:p>
            <a:pPr eaLnBrk="1" hangingPunct="1"/>
            <a:r>
              <a:rPr lang="sr-Latn-BA" dirty="0" smtClean="0"/>
              <a:t>Klasifikacija sa mekom marginom </a:t>
            </a:r>
            <a:r>
              <a:rPr lang="en-US" dirty="0" err="1" smtClean="0"/>
              <a:t>Matemati</a:t>
            </a:r>
            <a:r>
              <a:rPr lang="sr-Latn-BA" dirty="0" smtClean="0"/>
              <a:t>k</a:t>
            </a:r>
            <a:r>
              <a:rPr lang="en-US" dirty="0" smtClean="0"/>
              <a:t>a</a:t>
            </a:r>
          </a:p>
        </p:txBody>
      </p:sp>
      <p:sp>
        <p:nvSpPr>
          <p:cNvPr id="37891" name="Rectangle 3"/>
          <p:cNvSpPr>
            <a:spLocks noGrp="1" noChangeArrowheads="1"/>
          </p:cNvSpPr>
          <p:nvPr>
            <p:ph type="body" idx="1"/>
          </p:nvPr>
        </p:nvSpPr>
        <p:spPr/>
        <p:txBody>
          <a:bodyPr>
            <a:normAutofit/>
          </a:bodyPr>
          <a:lstStyle/>
          <a:p>
            <a:pPr eaLnBrk="1" hangingPunct="1"/>
            <a:r>
              <a:rPr lang="sr-Latn-BA" sz="2000" dirty="0" smtClean="0"/>
              <a:t>Stara formulacija</a:t>
            </a:r>
            <a:r>
              <a:rPr lang="en-US" sz="2000" dirty="0" smtClean="0"/>
              <a:t>:</a:t>
            </a:r>
          </a:p>
          <a:p>
            <a:pPr eaLnBrk="1" hangingPunct="1"/>
            <a:endParaRPr lang="en-US" sz="2000" dirty="0" smtClean="0"/>
          </a:p>
          <a:p>
            <a:pPr eaLnBrk="1" hangingPunct="1"/>
            <a:endParaRPr lang="en-US" sz="2000" dirty="0" smtClean="0"/>
          </a:p>
          <a:p>
            <a:pPr eaLnBrk="1" hangingPunct="1"/>
            <a:endParaRPr lang="en-US" sz="2000" dirty="0" smtClean="0"/>
          </a:p>
          <a:p>
            <a:pPr eaLnBrk="1" hangingPunct="1"/>
            <a:endParaRPr lang="en-US" sz="2000" dirty="0" smtClean="0"/>
          </a:p>
          <a:p>
            <a:pPr eaLnBrk="1" hangingPunct="1"/>
            <a:r>
              <a:rPr lang="sr-Latn-BA" sz="2000" dirty="0" smtClean="0"/>
              <a:t>Nova formulacija sa kaznenim promjenljivim</a:t>
            </a:r>
            <a:r>
              <a:rPr lang="en-US" sz="2000" dirty="0" smtClean="0"/>
              <a:t>:</a:t>
            </a:r>
          </a:p>
          <a:p>
            <a:pPr eaLnBrk="1" hangingPunct="1"/>
            <a:endParaRPr lang="en-US" sz="2000" dirty="0" smtClean="0"/>
          </a:p>
          <a:p>
            <a:pPr eaLnBrk="1" hangingPunct="1"/>
            <a:endParaRPr lang="en-US" sz="2000" dirty="0" smtClean="0"/>
          </a:p>
          <a:p>
            <a:pPr eaLnBrk="1" hangingPunct="1"/>
            <a:endParaRPr lang="en-US" sz="2000" dirty="0" smtClean="0"/>
          </a:p>
          <a:p>
            <a:pPr eaLnBrk="1" hangingPunct="1"/>
            <a:endParaRPr lang="en-US" sz="2000" dirty="0" smtClean="0"/>
          </a:p>
          <a:p>
            <a:pPr eaLnBrk="1" hangingPunct="1"/>
            <a:r>
              <a:rPr lang="en-US" sz="2000" dirty="0" err="1" smtClean="0"/>
              <a:t>Parametr</a:t>
            </a:r>
            <a:r>
              <a:rPr lang="sr-Latn-BA" sz="2000" dirty="0" smtClean="0"/>
              <a:t>om</a:t>
            </a:r>
            <a:r>
              <a:rPr lang="en-US" sz="2000" dirty="0" smtClean="0"/>
              <a:t> </a:t>
            </a:r>
            <a:r>
              <a:rPr lang="en-US" sz="2000" i="1" dirty="0" smtClean="0"/>
              <a:t>C</a:t>
            </a:r>
            <a:r>
              <a:rPr lang="en-US" sz="2000" dirty="0" smtClean="0"/>
              <a:t> </a:t>
            </a:r>
            <a:r>
              <a:rPr lang="sr-Latn-BA" sz="2000" dirty="0" smtClean="0"/>
              <a:t>se može kontrolisati </a:t>
            </a:r>
            <a:r>
              <a:rPr lang="en-US" sz="2000" dirty="0" err="1" smtClean="0"/>
              <a:t>overfitting</a:t>
            </a:r>
            <a:r>
              <a:rPr lang="sr-Latn-BA" sz="2000" dirty="0" smtClean="0"/>
              <a:t> (sposobnost generalizacije)</a:t>
            </a:r>
            <a:endParaRPr lang="en-US" sz="2000" dirty="0" smtClean="0"/>
          </a:p>
          <a:p>
            <a:pPr lvl="1" eaLnBrk="1" hangingPunct="1"/>
            <a:r>
              <a:rPr lang="sr-Latn-BA" sz="1800" dirty="0" smtClean="0"/>
              <a:t>Regularizacioni član</a:t>
            </a:r>
            <a:endParaRPr lang="en-US" sz="1800" dirty="0" smtClean="0"/>
          </a:p>
        </p:txBody>
      </p:sp>
      <p:sp>
        <p:nvSpPr>
          <p:cNvPr id="37892" name="Text Box 4"/>
          <p:cNvSpPr txBox="1">
            <a:spLocks noChangeArrowheads="1"/>
          </p:cNvSpPr>
          <p:nvPr/>
        </p:nvSpPr>
        <p:spPr bwMode="auto">
          <a:xfrm>
            <a:off x="935818" y="2260600"/>
            <a:ext cx="7272364" cy="1015663"/>
          </a:xfrm>
          <a:prstGeom prst="rect">
            <a:avLst/>
          </a:prstGeom>
          <a:noFill/>
          <a:ln w="25400">
            <a:solidFill>
              <a:srgbClr val="008000"/>
            </a:solidFill>
            <a:miter lim="800000"/>
            <a:headEnd/>
            <a:tailEnd/>
          </a:ln>
        </p:spPr>
        <p:txBody>
          <a:bodyPr wrap="square">
            <a:spAutoFit/>
          </a:bodyPr>
          <a:lstStyle/>
          <a:p>
            <a:r>
              <a:rPr lang="sr-Latn-BA" sz="2000" dirty="0" smtClean="0">
                <a:latin typeface="Times New Roman" pitchFamily="18" charset="0"/>
              </a:rPr>
              <a:t>Naći </a:t>
            </a:r>
            <a:r>
              <a:rPr lang="en-US" sz="2000" b="1" dirty="0" smtClean="0">
                <a:latin typeface="Times New Roman" pitchFamily="18" charset="0"/>
              </a:rPr>
              <a:t>w</a:t>
            </a:r>
            <a:r>
              <a:rPr lang="en-US" sz="2000" dirty="0" smtClean="0">
                <a:latin typeface="Times New Roman" pitchFamily="18" charset="0"/>
              </a:rPr>
              <a:t> </a:t>
            </a:r>
            <a:r>
              <a:rPr lang="sr-Latn-BA" sz="2000" dirty="0" smtClean="0">
                <a:latin typeface="Times New Roman" pitchFamily="18" charset="0"/>
              </a:rPr>
              <a:t>i</a:t>
            </a:r>
            <a:r>
              <a:rPr lang="en-US" sz="2000" dirty="0" smtClean="0">
                <a:latin typeface="Times New Roman" pitchFamily="18" charset="0"/>
              </a:rPr>
              <a:t> </a:t>
            </a:r>
            <a:r>
              <a:rPr lang="en-US" sz="2000" i="1" dirty="0">
                <a:latin typeface="Times New Roman" pitchFamily="18" charset="0"/>
              </a:rPr>
              <a:t>b</a:t>
            </a:r>
            <a:r>
              <a:rPr lang="en-US" sz="2000" dirty="0">
                <a:latin typeface="Times New Roman" pitchFamily="18" charset="0"/>
              </a:rPr>
              <a:t> </a:t>
            </a:r>
            <a:r>
              <a:rPr lang="sr-Latn-BA" sz="2000" dirty="0" smtClean="0">
                <a:latin typeface="Times New Roman" pitchFamily="18" charset="0"/>
              </a:rPr>
              <a:t>tako da</a:t>
            </a:r>
            <a:endParaRPr lang="en-US" sz="2000" dirty="0">
              <a:latin typeface="Times New Roman" pitchFamily="18" charset="0"/>
            </a:endParaRPr>
          </a:p>
          <a:p>
            <a:r>
              <a:rPr lang="el-GR" sz="2000" b="1" dirty="0">
                <a:latin typeface="Times New Roman" pitchFamily="18" charset="0"/>
                <a:cs typeface="Times New Roman" pitchFamily="18" charset="0"/>
              </a:rPr>
              <a:t>Φ</a:t>
            </a:r>
            <a:r>
              <a:rPr lang="en-US" sz="2000" dirty="0">
                <a:latin typeface="Times New Roman" pitchFamily="18" charset="0"/>
                <a:cs typeface="Times New Roman" pitchFamily="18" charset="0"/>
              </a:rPr>
              <a:t>(</a:t>
            </a:r>
            <a:r>
              <a:rPr lang="en-US" sz="2000" b="1" dirty="0">
                <a:latin typeface="Times New Roman" pitchFamily="18" charset="0"/>
                <a:cs typeface="Times New Roman" pitchFamily="18" charset="0"/>
              </a:rPr>
              <a:t>w</a:t>
            </a:r>
            <a:r>
              <a:rPr lang="en-US" sz="2000" dirty="0">
                <a:latin typeface="Times New Roman" pitchFamily="18" charset="0"/>
                <a:cs typeface="Times New Roman" pitchFamily="18" charset="0"/>
              </a:rPr>
              <a:t>)</a:t>
            </a:r>
            <a:r>
              <a:rPr lang="en-US" sz="2000" b="1" dirty="0">
                <a:latin typeface="Times New Roman" pitchFamily="18" charset="0"/>
                <a:cs typeface="Times New Roman" pitchFamily="18" charset="0"/>
              </a:rPr>
              <a:t> =½ </a:t>
            </a:r>
            <a:r>
              <a:rPr lang="en-US" sz="2000" b="1" dirty="0" err="1">
                <a:latin typeface="Times New Roman" pitchFamily="18" charset="0"/>
              </a:rPr>
              <a:t>w</a:t>
            </a:r>
            <a:r>
              <a:rPr lang="en-US" sz="2000" baseline="30000" dirty="0" err="1">
                <a:latin typeface="Times New Roman" pitchFamily="18" charset="0"/>
              </a:rPr>
              <a:t>T</a:t>
            </a:r>
            <a:r>
              <a:rPr lang="en-US" sz="2000" b="1" dirty="0" err="1">
                <a:latin typeface="Times New Roman" pitchFamily="18" charset="0"/>
              </a:rPr>
              <a:t>w</a:t>
            </a:r>
            <a:r>
              <a:rPr lang="en-US" sz="2000" dirty="0">
                <a:latin typeface="Times New Roman" pitchFamily="18" charset="0"/>
              </a:rPr>
              <a:t>  </a:t>
            </a:r>
            <a:r>
              <a:rPr lang="en-US" sz="2000" dirty="0" err="1" smtClean="0">
                <a:latin typeface="Times New Roman" pitchFamily="18" charset="0"/>
              </a:rPr>
              <a:t>i</a:t>
            </a:r>
            <a:r>
              <a:rPr lang="sr-Latn-BA" sz="2000" dirty="0" smtClean="0">
                <a:latin typeface="Times New Roman" pitchFamily="18" charset="0"/>
              </a:rPr>
              <a:t>ma minimalnu vrijednost za sve</a:t>
            </a:r>
            <a:r>
              <a:rPr lang="en-US" sz="2000" dirty="0" smtClean="0">
                <a:latin typeface="Times New Roman" pitchFamily="18" charset="0"/>
              </a:rPr>
              <a:t> </a:t>
            </a:r>
            <a:r>
              <a:rPr lang="en-US" dirty="0">
                <a:latin typeface="Times New Roman" pitchFamily="18" charset="0"/>
              </a:rPr>
              <a:t>{</a:t>
            </a:r>
            <a:r>
              <a:rPr lang="en-US" sz="2000" dirty="0">
                <a:latin typeface="Times New Roman" pitchFamily="18" charset="0"/>
              </a:rPr>
              <a:t>(</a:t>
            </a:r>
            <a:r>
              <a:rPr lang="en-US" b="1" dirty="0">
                <a:latin typeface="Times New Roman" pitchFamily="18" charset="0"/>
              </a:rPr>
              <a:t>x</a:t>
            </a:r>
            <a:r>
              <a:rPr lang="en-US" b="1" baseline="-25000" dirty="0">
                <a:latin typeface="Times New Roman" pitchFamily="18" charset="0"/>
              </a:rPr>
              <a:t>i</a:t>
            </a:r>
            <a:r>
              <a:rPr lang="en-US" b="1" dirty="0">
                <a:latin typeface="Times New Roman" pitchFamily="18" charset="0"/>
              </a:rPr>
              <a:t> </a:t>
            </a:r>
            <a:r>
              <a:rPr lang="en-US" dirty="0">
                <a:latin typeface="Times New Roman" pitchFamily="18" charset="0"/>
              </a:rPr>
              <a:t>,</a:t>
            </a:r>
            <a:r>
              <a:rPr lang="en-US" i="1" dirty="0" err="1">
                <a:latin typeface="Times New Roman" pitchFamily="18" charset="0"/>
              </a:rPr>
              <a:t>y</a:t>
            </a:r>
            <a:r>
              <a:rPr lang="en-US" i="1" baseline="-25000" dirty="0" err="1">
                <a:latin typeface="Times New Roman" pitchFamily="18" charset="0"/>
              </a:rPr>
              <a:t>i</a:t>
            </a:r>
            <a:r>
              <a:rPr lang="en-US" dirty="0">
                <a:latin typeface="Times New Roman" pitchFamily="18" charset="0"/>
              </a:rPr>
              <a:t>)}</a:t>
            </a:r>
            <a:endParaRPr lang="en-US" sz="2000" dirty="0">
              <a:latin typeface="Times New Roman" pitchFamily="18" charset="0"/>
            </a:endParaRPr>
          </a:p>
          <a:p>
            <a:r>
              <a:rPr lang="en-US" sz="2000" i="1" dirty="0" err="1">
                <a:latin typeface="Times New Roman" pitchFamily="18" charset="0"/>
              </a:rPr>
              <a:t>y</a:t>
            </a:r>
            <a:r>
              <a:rPr lang="en-US" sz="2000" i="1" baseline="-25000" dirty="0" err="1">
                <a:latin typeface="Times New Roman" pitchFamily="18" charset="0"/>
              </a:rPr>
              <a:t>i</a:t>
            </a:r>
            <a:r>
              <a:rPr lang="en-US" sz="2000" dirty="0">
                <a:latin typeface="Times New Roman" pitchFamily="18" charset="0"/>
              </a:rPr>
              <a:t> (</a:t>
            </a:r>
            <a:r>
              <a:rPr lang="en-US" sz="2000" b="1" dirty="0" err="1">
                <a:latin typeface="Times New Roman" pitchFamily="18" charset="0"/>
              </a:rPr>
              <a:t>w</a:t>
            </a:r>
            <a:r>
              <a:rPr lang="en-US" sz="2000" b="1" baseline="30000" dirty="0" err="1">
                <a:latin typeface="Times New Roman" pitchFamily="18" charset="0"/>
              </a:rPr>
              <a:t>T</a:t>
            </a:r>
            <a:r>
              <a:rPr lang="en-US" sz="2000" b="1" dirty="0" err="1">
                <a:latin typeface="Times New Roman" pitchFamily="18" charset="0"/>
              </a:rPr>
              <a:t>x</a:t>
            </a:r>
            <a:r>
              <a:rPr lang="en-US" sz="2000" b="1" baseline="-25000" dirty="0" err="1">
                <a:latin typeface="Times New Roman" pitchFamily="18" charset="0"/>
              </a:rPr>
              <a:t>i</a:t>
            </a:r>
            <a:r>
              <a:rPr lang="en-US" sz="2000" b="1" dirty="0">
                <a:latin typeface="Times New Roman" pitchFamily="18" charset="0"/>
              </a:rPr>
              <a:t> </a:t>
            </a:r>
            <a:r>
              <a:rPr lang="en-US" sz="2000" dirty="0">
                <a:latin typeface="Times New Roman" pitchFamily="18" charset="0"/>
              </a:rPr>
              <a:t>+ b)</a:t>
            </a:r>
            <a:r>
              <a:rPr lang="en-US" sz="2000" b="1" dirty="0">
                <a:latin typeface="Times New Roman" pitchFamily="18" charset="0"/>
              </a:rPr>
              <a:t> </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1</a:t>
            </a:r>
          </a:p>
        </p:txBody>
      </p:sp>
      <p:sp>
        <p:nvSpPr>
          <p:cNvPr id="37893" name="Text Box 5"/>
          <p:cNvSpPr txBox="1">
            <a:spLocks noChangeArrowheads="1"/>
          </p:cNvSpPr>
          <p:nvPr/>
        </p:nvSpPr>
        <p:spPr bwMode="auto">
          <a:xfrm>
            <a:off x="928674" y="4165600"/>
            <a:ext cx="7286652" cy="1015663"/>
          </a:xfrm>
          <a:prstGeom prst="rect">
            <a:avLst/>
          </a:prstGeom>
          <a:noFill/>
          <a:ln w="25400">
            <a:solidFill>
              <a:srgbClr val="008000"/>
            </a:solidFill>
            <a:miter lim="800000"/>
            <a:headEnd/>
            <a:tailEnd/>
          </a:ln>
        </p:spPr>
        <p:txBody>
          <a:bodyPr wrap="square">
            <a:spAutoFit/>
          </a:bodyPr>
          <a:lstStyle/>
          <a:p>
            <a:r>
              <a:rPr lang="sr-Latn-BA" sz="2000" dirty="0" smtClean="0">
                <a:latin typeface="Times New Roman" pitchFamily="18" charset="0"/>
              </a:rPr>
              <a:t>Naći </a:t>
            </a:r>
            <a:r>
              <a:rPr lang="en-US" sz="2000" b="1" dirty="0" smtClean="0">
                <a:latin typeface="Times New Roman" pitchFamily="18" charset="0"/>
              </a:rPr>
              <a:t>w</a:t>
            </a:r>
            <a:r>
              <a:rPr lang="en-US" sz="2000" dirty="0" smtClean="0">
                <a:latin typeface="Times New Roman" pitchFamily="18" charset="0"/>
              </a:rPr>
              <a:t> </a:t>
            </a:r>
            <a:r>
              <a:rPr lang="sr-Latn-BA" sz="2000" dirty="0" smtClean="0">
                <a:latin typeface="Times New Roman" pitchFamily="18" charset="0"/>
              </a:rPr>
              <a:t>i</a:t>
            </a:r>
            <a:r>
              <a:rPr lang="en-US" sz="2000" dirty="0" smtClean="0">
                <a:latin typeface="Times New Roman" pitchFamily="18" charset="0"/>
              </a:rPr>
              <a:t> </a:t>
            </a:r>
            <a:r>
              <a:rPr lang="en-US" sz="2000" i="1" dirty="0">
                <a:latin typeface="Times New Roman" pitchFamily="18" charset="0"/>
              </a:rPr>
              <a:t>b</a:t>
            </a:r>
            <a:r>
              <a:rPr lang="en-US" sz="2000" dirty="0">
                <a:latin typeface="Times New Roman" pitchFamily="18" charset="0"/>
              </a:rPr>
              <a:t> </a:t>
            </a:r>
            <a:r>
              <a:rPr lang="sr-Latn-BA" sz="2000" dirty="0" smtClean="0">
                <a:latin typeface="Times New Roman" pitchFamily="18" charset="0"/>
              </a:rPr>
              <a:t>tako da</a:t>
            </a:r>
            <a:endParaRPr lang="en-US" sz="2000" dirty="0">
              <a:latin typeface="Times New Roman" pitchFamily="18" charset="0"/>
            </a:endParaRPr>
          </a:p>
          <a:p>
            <a:r>
              <a:rPr lang="el-GR" sz="2000" b="1" dirty="0">
                <a:latin typeface="Times New Roman" pitchFamily="18" charset="0"/>
                <a:cs typeface="Times New Roman" pitchFamily="18" charset="0"/>
              </a:rPr>
              <a:t>Φ</a:t>
            </a:r>
            <a:r>
              <a:rPr lang="en-US" sz="2000" dirty="0">
                <a:latin typeface="Times New Roman" pitchFamily="18" charset="0"/>
                <a:cs typeface="Times New Roman" pitchFamily="18" charset="0"/>
              </a:rPr>
              <a:t>(</a:t>
            </a:r>
            <a:r>
              <a:rPr lang="en-US" sz="2000" b="1" dirty="0">
                <a:latin typeface="Times New Roman" pitchFamily="18" charset="0"/>
                <a:cs typeface="Times New Roman" pitchFamily="18" charset="0"/>
              </a:rPr>
              <a:t>w</a:t>
            </a:r>
            <a:r>
              <a:rPr lang="en-US" sz="2000" dirty="0">
                <a:latin typeface="Times New Roman" pitchFamily="18" charset="0"/>
                <a:cs typeface="Times New Roman" pitchFamily="18" charset="0"/>
              </a:rPr>
              <a:t>)</a:t>
            </a:r>
            <a:r>
              <a:rPr lang="en-US" sz="2000" b="1" dirty="0">
                <a:latin typeface="Times New Roman" pitchFamily="18" charset="0"/>
                <a:cs typeface="Times New Roman" pitchFamily="18" charset="0"/>
              </a:rPr>
              <a:t> =½ </a:t>
            </a:r>
            <a:r>
              <a:rPr lang="en-US" sz="2000" b="1" dirty="0" err="1">
                <a:latin typeface="Times New Roman" pitchFamily="18" charset="0"/>
              </a:rPr>
              <a:t>w</a:t>
            </a:r>
            <a:r>
              <a:rPr lang="en-US" sz="2000" baseline="30000" dirty="0" err="1">
                <a:latin typeface="Times New Roman" pitchFamily="18" charset="0"/>
              </a:rPr>
              <a:t>T</a:t>
            </a:r>
            <a:r>
              <a:rPr lang="en-US" sz="2000" b="1" dirty="0" err="1">
                <a:latin typeface="Times New Roman" pitchFamily="18" charset="0"/>
              </a:rPr>
              <a:t>w</a:t>
            </a:r>
            <a:r>
              <a:rPr lang="en-US" sz="2000" dirty="0">
                <a:latin typeface="Times New Roman" pitchFamily="18" charset="0"/>
              </a:rPr>
              <a:t> + </a:t>
            </a:r>
            <a:r>
              <a:rPr lang="en-US" sz="2000" i="1" dirty="0">
                <a:latin typeface="Times New Roman" pitchFamily="18" charset="0"/>
              </a:rPr>
              <a:t>C</a:t>
            </a:r>
            <a:r>
              <a:rPr lang="el-GR" dirty="0">
                <a:latin typeface="Times New Roman" pitchFamily="18" charset="0"/>
              </a:rPr>
              <a:t>Σ</a:t>
            </a:r>
            <a:r>
              <a:rPr lang="el-GR" sz="2000" i="1" dirty="0">
                <a:latin typeface="Times New Roman" pitchFamily="18" charset="0"/>
              </a:rPr>
              <a:t>ξ</a:t>
            </a:r>
            <a:r>
              <a:rPr lang="en-US" sz="2000" i="1" baseline="-25000" dirty="0" err="1">
                <a:latin typeface="Times New Roman" pitchFamily="18" charset="0"/>
              </a:rPr>
              <a:t>i</a:t>
            </a:r>
            <a:r>
              <a:rPr lang="en-US" sz="2000" dirty="0">
                <a:latin typeface="Times New Roman" pitchFamily="18" charset="0"/>
              </a:rPr>
              <a:t>     </a:t>
            </a:r>
            <a:r>
              <a:rPr lang="sr-Latn-BA" sz="2000" dirty="0" smtClean="0">
                <a:latin typeface="Times New Roman" pitchFamily="18" charset="0"/>
              </a:rPr>
              <a:t>ima minimalnu vrijednost za sve </a:t>
            </a:r>
            <a:r>
              <a:rPr lang="en-US" dirty="0" smtClean="0">
                <a:latin typeface="Times New Roman" pitchFamily="18" charset="0"/>
              </a:rPr>
              <a:t>{</a:t>
            </a:r>
            <a:r>
              <a:rPr lang="en-US" sz="2000" dirty="0" smtClean="0">
                <a:latin typeface="Times New Roman" pitchFamily="18" charset="0"/>
              </a:rPr>
              <a:t>(</a:t>
            </a:r>
            <a:r>
              <a:rPr lang="en-US" b="1" dirty="0">
                <a:latin typeface="Times New Roman" pitchFamily="18" charset="0"/>
              </a:rPr>
              <a:t>x</a:t>
            </a:r>
            <a:r>
              <a:rPr lang="en-US" b="1" baseline="-25000" dirty="0">
                <a:latin typeface="Times New Roman" pitchFamily="18" charset="0"/>
              </a:rPr>
              <a:t>i</a:t>
            </a:r>
            <a:r>
              <a:rPr lang="en-US" b="1" dirty="0">
                <a:latin typeface="Times New Roman" pitchFamily="18" charset="0"/>
              </a:rPr>
              <a:t> </a:t>
            </a:r>
            <a:r>
              <a:rPr lang="en-US" dirty="0">
                <a:latin typeface="Times New Roman" pitchFamily="18" charset="0"/>
              </a:rPr>
              <a:t>,</a:t>
            </a:r>
            <a:r>
              <a:rPr lang="en-US" i="1" dirty="0" err="1">
                <a:latin typeface="Times New Roman" pitchFamily="18" charset="0"/>
              </a:rPr>
              <a:t>y</a:t>
            </a:r>
            <a:r>
              <a:rPr lang="en-US" i="1" baseline="-25000" dirty="0" err="1">
                <a:latin typeface="Times New Roman" pitchFamily="18" charset="0"/>
              </a:rPr>
              <a:t>i</a:t>
            </a:r>
            <a:r>
              <a:rPr lang="en-US" dirty="0">
                <a:latin typeface="Times New Roman" pitchFamily="18" charset="0"/>
              </a:rPr>
              <a:t>)}</a:t>
            </a:r>
            <a:endParaRPr lang="en-US" sz="2000" dirty="0">
              <a:latin typeface="Times New Roman" pitchFamily="18" charset="0"/>
            </a:endParaRPr>
          </a:p>
          <a:p>
            <a:r>
              <a:rPr lang="en-US" sz="2000" i="1" dirty="0" err="1">
                <a:latin typeface="Times New Roman" pitchFamily="18" charset="0"/>
              </a:rPr>
              <a:t>y</a:t>
            </a:r>
            <a:r>
              <a:rPr lang="en-US" sz="2000" i="1" baseline="-25000" dirty="0" err="1">
                <a:latin typeface="Times New Roman" pitchFamily="18" charset="0"/>
              </a:rPr>
              <a:t>i</a:t>
            </a:r>
            <a:r>
              <a:rPr lang="en-US" sz="2000" i="1" dirty="0">
                <a:latin typeface="Times New Roman" pitchFamily="18" charset="0"/>
              </a:rPr>
              <a:t> </a:t>
            </a:r>
            <a:r>
              <a:rPr lang="en-US" sz="2000" dirty="0">
                <a:latin typeface="Times New Roman" pitchFamily="18" charset="0"/>
              </a:rPr>
              <a:t>(</a:t>
            </a:r>
            <a:r>
              <a:rPr lang="en-US" sz="2000" b="1" dirty="0" err="1">
                <a:latin typeface="Times New Roman" pitchFamily="18" charset="0"/>
              </a:rPr>
              <a:t>w</a:t>
            </a:r>
            <a:r>
              <a:rPr lang="en-US" sz="2000" b="1" baseline="30000" dirty="0" err="1">
                <a:latin typeface="Times New Roman" pitchFamily="18" charset="0"/>
              </a:rPr>
              <a:t>T</a:t>
            </a:r>
            <a:r>
              <a:rPr lang="en-US" sz="2000" b="1" dirty="0" err="1">
                <a:latin typeface="Times New Roman" pitchFamily="18" charset="0"/>
              </a:rPr>
              <a:t>x</a:t>
            </a:r>
            <a:r>
              <a:rPr lang="en-US" sz="2000" b="1" baseline="-25000" dirty="0" err="1">
                <a:latin typeface="Times New Roman" pitchFamily="18" charset="0"/>
              </a:rPr>
              <a:t>i</a:t>
            </a:r>
            <a:r>
              <a:rPr lang="en-US" sz="2000" b="1" dirty="0">
                <a:latin typeface="Times New Roman" pitchFamily="18" charset="0"/>
              </a:rPr>
              <a:t> </a:t>
            </a:r>
            <a:r>
              <a:rPr lang="en-US" sz="2000" dirty="0">
                <a:latin typeface="Times New Roman" pitchFamily="18" charset="0"/>
              </a:rPr>
              <a:t>+ </a:t>
            </a:r>
            <a:r>
              <a:rPr lang="en-US" sz="2000" i="1" dirty="0">
                <a:latin typeface="Times New Roman" pitchFamily="18" charset="0"/>
              </a:rPr>
              <a:t>b</a:t>
            </a:r>
            <a:r>
              <a:rPr lang="en-US" sz="2000" dirty="0">
                <a:latin typeface="Times New Roman" pitchFamily="18" charset="0"/>
              </a:rPr>
              <a:t>)</a:t>
            </a:r>
            <a:r>
              <a:rPr lang="en-US" sz="2000" b="1" dirty="0">
                <a:latin typeface="Times New Roman" pitchFamily="18" charset="0"/>
              </a:rPr>
              <a:t> </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1- </a:t>
            </a:r>
            <a:r>
              <a:rPr lang="el-GR" sz="2000" i="1" dirty="0">
                <a:latin typeface="Times New Roman" pitchFamily="18" charset="0"/>
                <a:cs typeface="Times New Roman" pitchFamily="18" charset="0"/>
              </a:rPr>
              <a:t>ξ</a:t>
            </a:r>
            <a:r>
              <a:rPr lang="en-US" sz="2000" i="1" baseline="-25000" dirty="0" err="1">
                <a:latin typeface="Times New Roman" pitchFamily="18" charset="0"/>
                <a:cs typeface="Times New Roman" pitchFamily="18" charset="0"/>
              </a:rPr>
              <a:t>i</a:t>
            </a:r>
            <a:r>
              <a:rPr lang="en-US" sz="2000" i="1" dirty="0">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sr-Latn-BA" sz="2000" dirty="0" smtClean="0">
                <a:latin typeface="Times New Roman" pitchFamily="18" charset="0"/>
                <a:cs typeface="Times New Roman" pitchFamily="18" charset="0"/>
              </a:rPr>
              <a:t>i </a:t>
            </a:r>
            <a:r>
              <a:rPr lang="el-GR" sz="2000" i="1" dirty="0" smtClean="0">
                <a:latin typeface="Times New Roman" pitchFamily="18" charset="0"/>
                <a:cs typeface="Times New Roman" pitchFamily="18" charset="0"/>
              </a:rPr>
              <a:t>ξ</a:t>
            </a:r>
            <a:r>
              <a:rPr lang="en-US" sz="2000" i="1" baseline="-25000" dirty="0" err="1">
                <a:latin typeface="Times New Roman" pitchFamily="18" charset="0"/>
                <a:cs typeface="Times New Roman" pitchFamily="18" charset="0"/>
              </a:rPr>
              <a:t>i</a:t>
            </a:r>
            <a:r>
              <a:rPr lang="en-US" sz="2000" baseline="-25000" dirty="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0 </a:t>
            </a:r>
            <a:r>
              <a:rPr lang="sr-Latn-BA" sz="2000" dirty="0" smtClean="0">
                <a:latin typeface="Times New Roman" pitchFamily="18" charset="0"/>
                <a:cs typeface="Times New Roman" pitchFamily="18" charset="0"/>
              </a:rPr>
              <a:t>za svako</a:t>
            </a:r>
            <a:r>
              <a:rPr lang="en-US" sz="2000" dirty="0" smtClean="0">
                <a:latin typeface="Times New Roman" pitchFamily="18" charset="0"/>
                <a:cs typeface="Times New Roman" pitchFamily="18" charset="0"/>
              </a:rPr>
              <a:t> </a:t>
            </a:r>
            <a:r>
              <a:rPr lang="en-US" sz="2000" i="1" dirty="0" err="1">
                <a:latin typeface="Times New Roman" pitchFamily="18" charset="0"/>
                <a:cs typeface="Times New Roman" pitchFamily="18" charset="0"/>
              </a:rPr>
              <a:t>i</a:t>
            </a:r>
            <a:endParaRPr lang="en-US" sz="2000" i="1" dirty="0">
              <a:latin typeface="Times New Roman" pitchFamily="18" charset="0"/>
              <a:cs typeface="Times New Roman" pitchFamily="18" charset="0"/>
            </a:endParaRPr>
          </a:p>
        </p:txBody>
      </p:sp>
      <p:sp>
        <p:nvSpPr>
          <p:cNvPr id="37894" name="TextBox 4"/>
          <p:cNvSpPr txBox="1">
            <a:spLocks noChangeArrowheads="1"/>
          </p:cNvSpPr>
          <p:nvPr/>
        </p:nvSpPr>
        <p:spPr bwMode="auto">
          <a:xfrm>
            <a:off x="7620000" y="-33338"/>
            <a:ext cx="1293813" cy="338138"/>
          </a:xfrm>
          <a:prstGeom prst="rect">
            <a:avLst/>
          </a:prstGeom>
          <a:noFill/>
          <a:ln w="9525">
            <a:noFill/>
            <a:miter lim="800000"/>
            <a:headEnd/>
            <a:tailEnd/>
          </a:ln>
        </p:spPr>
        <p:txBody>
          <a:bodyPr wrap="none" anchor="ctr">
            <a:spAutoFit/>
          </a:bodyPr>
          <a:lstStyle/>
          <a:p>
            <a:r>
              <a:rPr lang="en-US" sz="1600">
                <a:solidFill>
                  <a:srgbClr val="FBFCFF"/>
                </a:solidFill>
              </a:rPr>
              <a:t>Sec. 15.2.1</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Klasifikacija</a:t>
            </a:r>
            <a:endParaRPr lang="en-US" dirty="0"/>
          </a:p>
        </p:txBody>
      </p:sp>
      <p:sp>
        <p:nvSpPr>
          <p:cNvPr id="3" name="Content Placeholder 2"/>
          <p:cNvSpPr>
            <a:spLocks noGrp="1"/>
          </p:cNvSpPr>
          <p:nvPr>
            <p:ph idx="1"/>
          </p:nvPr>
        </p:nvSpPr>
        <p:spPr/>
        <p:txBody>
          <a:bodyPr>
            <a:normAutofit fontScale="85000" lnSpcReduction="10000"/>
          </a:bodyPr>
          <a:lstStyle/>
          <a:p>
            <a:r>
              <a:rPr lang="sr-Latn-BA" dirty="0" smtClean="0"/>
              <a:t>Na osnovu atributa (obilježja) ulaznog uzorka predvidjeti klasu kojoj uzorak pripada</a:t>
            </a:r>
          </a:p>
          <a:p>
            <a:r>
              <a:rPr lang="sr-Latn-BA" dirty="0" smtClean="0"/>
              <a:t>Primjeri</a:t>
            </a:r>
          </a:p>
          <a:p>
            <a:pPr lvl="1"/>
            <a:r>
              <a:rPr lang="sr-Latn-BA" sz="2400" dirty="0" smtClean="0"/>
              <a:t>Detekcija spama (ulaz: dokument, klase: spam/ham)</a:t>
            </a:r>
          </a:p>
          <a:p>
            <a:pPr lvl="1"/>
            <a:r>
              <a:rPr lang="sr-Latn-BA" sz="2400" dirty="0" smtClean="0"/>
              <a:t>OCR (ulaz: slika, klase: znakovi)</a:t>
            </a:r>
          </a:p>
          <a:p>
            <a:pPr lvl="1"/>
            <a:r>
              <a:rPr lang="sr-Latn-BA" sz="2400" dirty="0" smtClean="0"/>
              <a:t>Klasifikacija muzike po žanrovima (ulaz: pjesma, klase: žanrovi)</a:t>
            </a:r>
          </a:p>
          <a:p>
            <a:pPr lvl="1"/>
            <a:r>
              <a:rPr lang="sr-Latn-BA" sz="2400" dirty="0" smtClean="0"/>
              <a:t>Medicinska dijagnostika (ulaz: simptomi, klase: bolesti)</a:t>
            </a:r>
          </a:p>
          <a:p>
            <a:pPr lvl="1"/>
            <a:r>
              <a:rPr lang="sr-Latn-BA" sz="2400" dirty="0" smtClean="0"/>
              <a:t>Automatsko ocjenjivanje studentskih radova (ulaz: rad, klase: ocjene)</a:t>
            </a:r>
          </a:p>
          <a:p>
            <a:pPr lvl="1"/>
            <a:r>
              <a:rPr lang="sr-Latn-BA" sz="2400" dirty="0" smtClean="0"/>
              <a:t>Detekcija bankovnih prevara (ulaz: aktivnosti na računu, klase: prevara/nije prevara)</a:t>
            </a:r>
          </a:p>
          <a:p>
            <a:pPr lvl="1"/>
            <a:r>
              <a:rPr lang="sr-Latn-BA" sz="2400" dirty="0" smtClean="0"/>
              <a:t>Detekcija sadržaja za odrasle (ulaz: slika</a:t>
            </a:r>
            <a:r>
              <a:rPr lang="en-US" sz="2400" dirty="0" smtClean="0"/>
              <a:t>/</a:t>
            </a:r>
            <a:r>
              <a:rPr lang="en-US" sz="2400" dirty="0" err="1" smtClean="0"/>
              <a:t>tekst</a:t>
            </a:r>
            <a:r>
              <a:rPr lang="sr-Latn-BA" sz="2400" dirty="0" smtClean="0"/>
              <a:t>, klase: oznaka uzrasta)</a:t>
            </a:r>
          </a:p>
          <a:p>
            <a:pPr lvl="1"/>
            <a:r>
              <a:rPr lang="sr-Latn-BA" sz="2400" dirty="0" smtClean="0"/>
              <a:t>...</a:t>
            </a:r>
          </a:p>
          <a:p>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6</a:t>
            </a:fld>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Number Placeholder 5"/>
          <p:cNvSpPr>
            <a:spLocks noGrp="1"/>
          </p:cNvSpPr>
          <p:nvPr>
            <p:ph type="sldNum" sz="quarter" idx="12"/>
          </p:nvPr>
        </p:nvSpPr>
        <p:spPr bwMode="auto">
          <a:noFill/>
          <a:ln>
            <a:miter lim="800000"/>
            <a:headEnd/>
            <a:tailEnd/>
          </a:ln>
        </p:spPr>
        <p:txBody>
          <a:bodyPr/>
          <a:lstStyle/>
          <a:p>
            <a:fld id="{357EB470-F99C-40CC-9870-2A3BB65CDDFF}" type="slidenum">
              <a:rPr lang="en-US">
                <a:ea typeface="MS PGothic" pitchFamily="34" charset="-128"/>
              </a:rPr>
              <a:pPr/>
              <a:t>60</a:t>
            </a:fld>
            <a:endParaRPr lang="en-US">
              <a:ea typeface="MS PGothic" pitchFamily="34" charset="-128"/>
            </a:endParaRPr>
          </a:p>
        </p:txBody>
      </p:sp>
      <p:sp>
        <p:nvSpPr>
          <p:cNvPr id="38914" name="Rectangle 2"/>
          <p:cNvSpPr>
            <a:spLocks noGrp="1" noChangeArrowheads="1"/>
          </p:cNvSpPr>
          <p:nvPr>
            <p:ph type="title"/>
          </p:nvPr>
        </p:nvSpPr>
        <p:spPr/>
        <p:txBody>
          <a:bodyPr>
            <a:normAutofit fontScale="90000"/>
          </a:bodyPr>
          <a:lstStyle/>
          <a:p>
            <a:pPr eaLnBrk="1" hangingPunct="1"/>
            <a:r>
              <a:rPr lang="sr-Latn-BA" dirty="0" smtClean="0"/>
              <a:t>Klasifikacija sa mekom marginom</a:t>
            </a:r>
            <a:br>
              <a:rPr lang="sr-Latn-BA" dirty="0" smtClean="0"/>
            </a:br>
            <a:r>
              <a:rPr lang="sr-Latn-BA" dirty="0" smtClean="0"/>
              <a:t>Rješenje</a:t>
            </a:r>
            <a:endParaRPr lang="en-US" dirty="0" smtClean="0"/>
          </a:p>
        </p:txBody>
      </p:sp>
      <p:sp>
        <p:nvSpPr>
          <p:cNvPr id="38915" name="Rectangle 3"/>
          <p:cNvSpPr>
            <a:spLocks noGrp="1" noChangeArrowheads="1"/>
          </p:cNvSpPr>
          <p:nvPr>
            <p:ph type="body" idx="1"/>
          </p:nvPr>
        </p:nvSpPr>
        <p:spPr/>
        <p:txBody>
          <a:bodyPr/>
          <a:lstStyle/>
          <a:p>
            <a:pPr eaLnBrk="1" hangingPunct="1"/>
            <a:r>
              <a:rPr lang="sr-Latn-BA" sz="1800" dirty="0" smtClean="0"/>
              <a:t>Dualni problem za klasifikaciju sa mekom marginom</a:t>
            </a:r>
            <a:r>
              <a:rPr lang="en-US" sz="1800" dirty="0" smtClean="0"/>
              <a:t>:</a:t>
            </a:r>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r>
              <a:rPr lang="sr-Latn-BA" sz="1800" dirty="0" smtClean="0"/>
              <a:t>U dualnom problemu se ne javljaju ni kaznene promjenljive</a:t>
            </a:r>
            <a:r>
              <a:rPr lang="en-US" sz="1800" dirty="0" smtClean="0"/>
              <a:t> </a:t>
            </a:r>
            <a:r>
              <a:rPr lang="el-GR" sz="1800" i="1" dirty="0" smtClean="0">
                <a:cs typeface="Times New Roman" pitchFamily="18" charset="0"/>
              </a:rPr>
              <a:t>ξ</a:t>
            </a:r>
            <a:r>
              <a:rPr lang="en-US" sz="1800" i="1" baseline="-25000" dirty="0" err="1" smtClean="0">
                <a:cs typeface="Times New Roman" pitchFamily="18" charset="0"/>
              </a:rPr>
              <a:t>i</a:t>
            </a:r>
            <a:r>
              <a:rPr lang="en-US" sz="1800" baseline="-25000" dirty="0" smtClean="0">
                <a:cs typeface="Times New Roman" pitchFamily="18" charset="0"/>
              </a:rPr>
              <a:t>  </a:t>
            </a:r>
            <a:r>
              <a:rPr lang="en-US" sz="1800" dirty="0" smtClean="0">
                <a:cs typeface="Times New Roman" pitchFamily="18" charset="0"/>
              </a:rPr>
              <a:t>n</a:t>
            </a:r>
            <a:r>
              <a:rPr lang="sr-Latn-BA" sz="1800" dirty="0" smtClean="0">
                <a:cs typeface="Times New Roman" pitchFamily="18" charset="0"/>
              </a:rPr>
              <a:t>i njihovi Lagranžovi multiplikatori</a:t>
            </a:r>
            <a:endParaRPr lang="en-US" sz="1800" dirty="0" smtClean="0">
              <a:cs typeface="Times New Roman" pitchFamily="18" charset="0"/>
            </a:endParaRPr>
          </a:p>
          <a:p>
            <a:pPr eaLnBrk="1" hangingPunct="1"/>
            <a:r>
              <a:rPr lang="sr-Latn-BA" sz="1800" dirty="0" smtClean="0">
                <a:cs typeface="Times New Roman" pitchFamily="18" charset="0"/>
              </a:rPr>
              <a:t>I ovdje će</a:t>
            </a:r>
            <a:r>
              <a:rPr lang="en-US" sz="1800" dirty="0" smtClean="0">
                <a:cs typeface="Times New Roman" pitchFamily="18" charset="0"/>
              </a:rPr>
              <a:t> </a:t>
            </a:r>
            <a:r>
              <a:rPr lang="en-US" sz="1800" b="1" dirty="0" smtClean="0"/>
              <a:t>x</a:t>
            </a:r>
            <a:r>
              <a:rPr lang="en-US" sz="1800" b="1" baseline="-25000" dirty="0" smtClean="0"/>
              <a:t>i </a:t>
            </a:r>
            <a:r>
              <a:rPr lang="sr-Latn-BA" sz="1800" b="1" dirty="0" smtClean="0"/>
              <a:t> </a:t>
            </a:r>
            <a:r>
              <a:rPr lang="sr-Latn-BA" sz="1800" dirty="0" smtClean="0"/>
              <a:t>koji odgovaraju nenultim</a:t>
            </a:r>
            <a:r>
              <a:rPr lang="en-US" sz="1800" dirty="0" smtClean="0"/>
              <a:t> </a:t>
            </a:r>
            <a:r>
              <a:rPr lang="el-GR" sz="1800" i="1" dirty="0" smtClean="0">
                <a:cs typeface="Times New Roman" pitchFamily="18" charset="0"/>
              </a:rPr>
              <a:t>α</a:t>
            </a:r>
            <a:r>
              <a:rPr lang="en-US" sz="1800" i="1" baseline="-25000" dirty="0" err="1" smtClean="0">
                <a:cs typeface="Times New Roman" pitchFamily="18" charset="0"/>
              </a:rPr>
              <a:t>i</a:t>
            </a:r>
            <a:r>
              <a:rPr lang="en-US" sz="1800" i="1" dirty="0" smtClean="0">
                <a:cs typeface="Times New Roman" pitchFamily="18" charset="0"/>
              </a:rPr>
              <a:t> </a:t>
            </a:r>
            <a:r>
              <a:rPr lang="sr-Latn-BA" sz="1800" i="1" dirty="0" smtClean="0">
                <a:cs typeface="Times New Roman" pitchFamily="18" charset="0"/>
              </a:rPr>
              <a:t> </a:t>
            </a:r>
            <a:r>
              <a:rPr lang="sr-Latn-BA" sz="1800" dirty="0" smtClean="0">
                <a:cs typeface="Times New Roman" pitchFamily="18" charset="0"/>
              </a:rPr>
              <a:t>biti vektori nosači</a:t>
            </a:r>
            <a:endParaRPr lang="en-US" sz="1800" dirty="0" smtClean="0">
              <a:cs typeface="Times New Roman" pitchFamily="18" charset="0"/>
            </a:endParaRPr>
          </a:p>
          <a:p>
            <a:pPr eaLnBrk="1" hangingPunct="1"/>
            <a:r>
              <a:rPr lang="sr-Latn-BA" sz="1800" dirty="0" smtClean="0">
                <a:cs typeface="Times New Roman" pitchFamily="18" charset="0"/>
              </a:rPr>
              <a:t>Rješenje dualnog problema je</a:t>
            </a:r>
            <a:r>
              <a:rPr lang="en-US" sz="1800" dirty="0" smtClean="0">
                <a:cs typeface="Times New Roman" pitchFamily="18" charset="0"/>
              </a:rPr>
              <a:t>:</a:t>
            </a:r>
          </a:p>
        </p:txBody>
      </p:sp>
      <p:sp>
        <p:nvSpPr>
          <p:cNvPr id="38916" name="Text Box 4"/>
          <p:cNvSpPr txBox="1">
            <a:spLocks noChangeArrowheads="1"/>
          </p:cNvSpPr>
          <p:nvPr/>
        </p:nvSpPr>
        <p:spPr bwMode="auto">
          <a:xfrm>
            <a:off x="1123950" y="2200275"/>
            <a:ext cx="6438900" cy="1323439"/>
          </a:xfrm>
          <a:prstGeom prst="rect">
            <a:avLst/>
          </a:prstGeom>
          <a:noFill/>
          <a:ln w="25400">
            <a:solidFill>
              <a:srgbClr val="008000"/>
            </a:solidFill>
            <a:miter lim="800000"/>
            <a:headEnd/>
            <a:tailEnd/>
          </a:ln>
        </p:spPr>
        <p:txBody>
          <a:bodyPr>
            <a:spAutoFit/>
          </a:bodyPr>
          <a:lstStyle/>
          <a:p>
            <a:r>
              <a:rPr lang="sr-Latn-BA" sz="2000" dirty="0" smtClean="0">
                <a:latin typeface="Times New Roman" pitchFamily="18" charset="0"/>
              </a:rPr>
              <a:t>Naći </a:t>
            </a:r>
            <a:r>
              <a:rPr lang="el-GR" sz="2000" i="1" dirty="0" smtClean="0">
                <a:latin typeface="Times New Roman" pitchFamily="18" charset="0"/>
                <a:cs typeface="Times New Roman" pitchFamily="18" charset="0"/>
              </a:rPr>
              <a:t>α</a:t>
            </a:r>
            <a:r>
              <a:rPr lang="en-US" sz="2000" i="1" baseline="-25000" dirty="0">
                <a:latin typeface="Times New Roman" pitchFamily="18" charset="0"/>
                <a:cs typeface="Times New Roman" pitchFamily="18" charset="0"/>
              </a:rPr>
              <a:t>1</a:t>
            </a:r>
            <a:r>
              <a:rPr lang="en-US" sz="2000" i="1" dirty="0">
                <a:latin typeface="Times New Roman" pitchFamily="18" charset="0"/>
                <a:cs typeface="Times New Roman" pitchFamily="18" charset="0"/>
              </a:rPr>
              <a:t>…</a:t>
            </a:r>
            <a:r>
              <a:rPr lang="el-GR" sz="2000" i="1" dirty="0">
                <a:latin typeface="Times New Roman" pitchFamily="18" charset="0"/>
                <a:cs typeface="Times New Roman" pitchFamily="18" charset="0"/>
              </a:rPr>
              <a:t>α</a:t>
            </a:r>
            <a:r>
              <a:rPr lang="en-US" sz="2000" i="1" baseline="-25000" dirty="0">
                <a:latin typeface="Times New Roman" pitchFamily="18" charset="0"/>
                <a:cs typeface="Times New Roman" pitchFamily="18" charset="0"/>
              </a:rPr>
              <a:t>N</a:t>
            </a:r>
            <a:r>
              <a:rPr lang="en-US" sz="2000" baseline="-25000" dirty="0">
                <a:latin typeface="Times New Roman" pitchFamily="18" charset="0"/>
                <a:cs typeface="Times New Roman" pitchFamily="18" charset="0"/>
              </a:rPr>
              <a:t> </a:t>
            </a:r>
            <a:r>
              <a:rPr lang="sr-Latn-BA" sz="2000" dirty="0" smtClean="0">
                <a:latin typeface="Times New Roman" pitchFamily="18" charset="0"/>
              </a:rPr>
              <a:t> tako da</a:t>
            </a:r>
            <a:endParaRPr lang="en-US" sz="2000" dirty="0">
              <a:latin typeface="Times New Roman" pitchFamily="18" charset="0"/>
            </a:endParaRPr>
          </a:p>
          <a:p>
            <a:r>
              <a:rPr lang="en-US" sz="2000" b="1" dirty="0">
                <a:latin typeface="Times New Roman" pitchFamily="18" charset="0"/>
                <a:cs typeface="Times New Roman" pitchFamily="18" charset="0"/>
              </a:rPr>
              <a:t>Q</a:t>
            </a:r>
            <a:r>
              <a:rPr lang="en-US" sz="2000" dirty="0">
                <a:latin typeface="Times New Roman" pitchFamily="18" charset="0"/>
                <a:cs typeface="Times New Roman" pitchFamily="18" charset="0"/>
              </a:rPr>
              <a:t>(</a:t>
            </a:r>
            <a:r>
              <a:rPr lang="el-GR" b="1" dirty="0">
                <a:latin typeface="Times New Roman" pitchFamily="18" charset="0"/>
              </a:rPr>
              <a:t>α</a:t>
            </a:r>
            <a:r>
              <a:rPr lang="en-US" sz="2000" dirty="0">
                <a:latin typeface="Times New Roman" pitchFamily="18" charset="0"/>
                <a:cs typeface="Times New Roman" pitchFamily="18" charset="0"/>
              </a:rPr>
              <a:t>)</a:t>
            </a:r>
            <a:r>
              <a:rPr lang="en-US" sz="2000" b="1" dirty="0">
                <a:latin typeface="Times New Roman" pitchFamily="18" charset="0"/>
                <a:cs typeface="Times New Roman" pitchFamily="18" charset="0"/>
              </a:rPr>
              <a:t> =</a:t>
            </a:r>
            <a:r>
              <a:rPr lang="el-GR" dirty="0">
                <a:latin typeface="Times New Roman" pitchFamily="18" charset="0"/>
                <a:cs typeface="Times New Roman" pitchFamily="18" charset="0"/>
              </a:rPr>
              <a:t>Σ</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n-US" sz="2000" baseline="-25000" dirty="0">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½</a:t>
            </a:r>
            <a:r>
              <a:rPr lang="el-GR" dirty="0">
                <a:latin typeface="Times New Roman" pitchFamily="18" charset="0"/>
              </a:rPr>
              <a:t>ΣΣ</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j</a:t>
            </a:r>
            <a:r>
              <a:rPr lang="en-US" sz="2000" i="1" dirty="0" err="1">
                <a:latin typeface="Times New Roman" pitchFamily="18" charset="0"/>
                <a:cs typeface="Times New Roman" pitchFamily="18" charset="0"/>
              </a:rPr>
              <a:t>y</a:t>
            </a:r>
            <a:r>
              <a:rPr lang="en-US" sz="2000" i="1" baseline="-25000" dirty="0" err="1">
                <a:latin typeface="Times New Roman" pitchFamily="18" charset="0"/>
                <a:cs typeface="Times New Roman" pitchFamily="18" charset="0"/>
              </a:rPr>
              <a:t>i</a:t>
            </a:r>
            <a:r>
              <a:rPr lang="en-US" sz="2000" i="1" dirty="0" err="1">
                <a:latin typeface="Times New Roman" pitchFamily="18" charset="0"/>
                <a:cs typeface="Times New Roman" pitchFamily="18" charset="0"/>
              </a:rPr>
              <a:t>y</a:t>
            </a:r>
            <a:r>
              <a:rPr lang="en-US" sz="2000" i="1" baseline="-25000" dirty="0" err="1">
                <a:latin typeface="Times New Roman" pitchFamily="18" charset="0"/>
                <a:cs typeface="Times New Roman" pitchFamily="18" charset="0"/>
              </a:rPr>
              <a:t>j</a:t>
            </a:r>
            <a:r>
              <a:rPr lang="en-US" sz="2000" b="1" dirty="0" err="1">
                <a:latin typeface="Times New Roman" pitchFamily="18" charset="0"/>
              </a:rPr>
              <a:t>x</a:t>
            </a:r>
            <a:r>
              <a:rPr lang="en-US" sz="2000" b="1" baseline="-25000" dirty="0" err="1">
                <a:latin typeface="Times New Roman" pitchFamily="18" charset="0"/>
              </a:rPr>
              <a:t>i</a:t>
            </a:r>
            <a:r>
              <a:rPr lang="en-US" sz="2000" b="1" baseline="30000" dirty="0" err="1">
                <a:latin typeface="Times New Roman" pitchFamily="18" charset="0"/>
              </a:rPr>
              <a:t>T</a:t>
            </a:r>
            <a:r>
              <a:rPr lang="en-US" sz="2000" b="1" dirty="0" err="1">
                <a:latin typeface="Times New Roman" pitchFamily="18" charset="0"/>
              </a:rPr>
              <a:t>x</a:t>
            </a:r>
            <a:r>
              <a:rPr lang="en-US" sz="2000" b="1" baseline="-25000" dirty="0" err="1">
                <a:latin typeface="Times New Roman" pitchFamily="18" charset="0"/>
              </a:rPr>
              <a:t>j</a:t>
            </a:r>
            <a:r>
              <a:rPr lang="en-US" sz="2000" b="1" dirty="0">
                <a:latin typeface="Times New Roman" pitchFamily="18" charset="0"/>
              </a:rPr>
              <a:t> </a:t>
            </a:r>
            <a:r>
              <a:rPr lang="en-US" sz="2000" dirty="0" err="1" smtClean="0">
                <a:latin typeface="Times New Roman" pitchFamily="18" charset="0"/>
              </a:rPr>
              <a:t>i</a:t>
            </a:r>
            <a:r>
              <a:rPr lang="sr-Latn-BA" sz="2000" dirty="0" smtClean="0">
                <a:latin typeface="Times New Roman" pitchFamily="18" charset="0"/>
              </a:rPr>
              <a:t>ma minimalnu vrijednost</a:t>
            </a:r>
            <a:r>
              <a:rPr lang="en-US" sz="2000" dirty="0" smtClean="0">
                <a:latin typeface="Times New Roman" pitchFamily="18" charset="0"/>
              </a:rPr>
              <a:t> </a:t>
            </a:r>
            <a:endParaRPr lang="en-US" sz="2000" dirty="0">
              <a:latin typeface="Times New Roman" pitchFamily="18" charset="0"/>
            </a:endParaRPr>
          </a:p>
          <a:p>
            <a:r>
              <a:rPr lang="en-US" sz="2000" dirty="0">
                <a:latin typeface="Times New Roman" pitchFamily="18" charset="0"/>
              </a:rPr>
              <a:t>(1)</a:t>
            </a:r>
            <a:r>
              <a:rPr lang="en-US" dirty="0">
                <a:latin typeface="Times New Roman" pitchFamily="18" charset="0"/>
              </a:rPr>
              <a:t>  </a:t>
            </a:r>
            <a:r>
              <a:rPr lang="el-GR" dirty="0">
                <a:latin typeface="Times New Roman" pitchFamily="18" charset="0"/>
              </a:rPr>
              <a:t>Σ</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n-US" sz="2000" i="1" dirty="0" err="1">
                <a:latin typeface="Times New Roman" pitchFamily="18" charset="0"/>
                <a:cs typeface="Times New Roman" pitchFamily="18" charset="0"/>
              </a:rPr>
              <a:t>y</a:t>
            </a:r>
            <a:r>
              <a:rPr lang="en-US" sz="2000" i="1" baseline="-25000" dirty="0" err="1">
                <a:latin typeface="Times New Roman" pitchFamily="18" charset="0"/>
                <a:cs typeface="Times New Roman" pitchFamily="18" charset="0"/>
              </a:rPr>
              <a:t>i</a:t>
            </a:r>
            <a:r>
              <a:rPr lang="en-US" sz="2000" baseline="-25000" dirty="0">
                <a:latin typeface="Times New Roman" pitchFamily="18" charset="0"/>
                <a:cs typeface="Times New Roman" pitchFamily="18" charset="0"/>
              </a:rPr>
              <a:t> </a:t>
            </a:r>
            <a:r>
              <a:rPr lang="en-US" sz="2000" dirty="0">
                <a:latin typeface="Times New Roman" pitchFamily="18" charset="0"/>
                <a:cs typeface="Times New Roman" pitchFamily="18" charset="0"/>
              </a:rPr>
              <a:t>= 0</a:t>
            </a:r>
            <a:endParaRPr lang="en-US" sz="2000" dirty="0">
              <a:latin typeface="Times New Roman" pitchFamily="18" charset="0"/>
            </a:endParaRPr>
          </a:p>
          <a:p>
            <a:r>
              <a:rPr lang="en-US" sz="2000" dirty="0">
                <a:latin typeface="Times New Roman" pitchFamily="18" charset="0"/>
              </a:rPr>
              <a:t>(2)  0 </a:t>
            </a:r>
            <a:r>
              <a:rPr lang="en-US" sz="2000" b="1" dirty="0">
                <a:latin typeface="Times New Roman" pitchFamily="18" charset="0"/>
                <a:cs typeface="Times New Roman" pitchFamily="18" charset="0"/>
              </a:rPr>
              <a:t>≤</a:t>
            </a:r>
            <a:r>
              <a:rPr lang="en-US" sz="2000" dirty="0">
                <a:latin typeface="Times New Roman" pitchFamily="18" charset="0"/>
              </a:rPr>
              <a:t> </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n-US" sz="2000" baseline="-25000" dirty="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en-US" sz="2000" i="1" dirty="0">
                <a:latin typeface="Times New Roman" pitchFamily="18" charset="0"/>
                <a:cs typeface="Times New Roman" pitchFamily="18" charset="0"/>
              </a:rPr>
              <a:t>C</a:t>
            </a:r>
            <a:r>
              <a:rPr lang="en-US" sz="2000" dirty="0">
                <a:latin typeface="Times New Roman" pitchFamily="18" charset="0"/>
                <a:cs typeface="Times New Roman" pitchFamily="18" charset="0"/>
              </a:rPr>
              <a:t> </a:t>
            </a:r>
            <a:r>
              <a:rPr lang="sr-Latn-BA" sz="2000" dirty="0" smtClean="0">
                <a:latin typeface="Times New Roman" pitchFamily="18" charset="0"/>
                <a:cs typeface="Times New Roman" pitchFamily="18" charset="0"/>
              </a:rPr>
              <a:t>za svako</a:t>
            </a:r>
            <a:r>
              <a:rPr lang="en-US" sz="2000" dirty="0" smtClean="0">
                <a:latin typeface="Times New Roman" pitchFamily="18" charset="0"/>
                <a:cs typeface="Times New Roman" pitchFamily="18" charset="0"/>
              </a:rPr>
              <a:t> </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endParaRPr lang="en-US" sz="2000" i="1" baseline="-25000" dirty="0">
              <a:latin typeface="Times New Roman" pitchFamily="18" charset="0"/>
              <a:cs typeface="Times New Roman" pitchFamily="18" charset="0"/>
            </a:endParaRPr>
          </a:p>
        </p:txBody>
      </p:sp>
      <p:sp>
        <p:nvSpPr>
          <p:cNvPr id="38917" name="Text Box 5"/>
          <p:cNvSpPr txBox="1">
            <a:spLocks noChangeArrowheads="1"/>
          </p:cNvSpPr>
          <p:nvPr/>
        </p:nvSpPr>
        <p:spPr bwMode="auto">
          <a:xfrm>
            <a:off x="685800" y="5286375"/>
            <a:ext cx="4400550" cy="982663"/>
          </a:xfrm>
          <a:prstGeom prst="rect">
            <a:avLst/>
          </a:prstGeom>
          <a:noFill/>
          <a:ln w="25400">
            <a:solidFill>
              <a:srgbClr val="008000"/>
            </a:solidFill>
            <a:miter lim="800000"/>
            <a:headEnd/>
            <a:tailEnd/>
          </a:ln>
        </p:spPr>
        <p:txBody>
          <a:bodyPr/>
          <a:lstStyle/>
          <a:p>
            <a:r>
              <a:rPr lang="en-US" sz="2000" b="1" dirty="0">
                <a:latin typeface="Times New Roman" pitchFamily="18" charset="0"/>
                <a:cs typeface="Times New Roman" pitchFamily="18" charset="0"/>
              </a:rPr>
              <a:t>w</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 = </a:t>
            </a:r>
            <a:r>
              <a:rPr lang="el-GR" dirty="0">
                <a:latin typeface="Times New Roman" pitchFamily="18" charset="0"/>
                <a:cs typeface="Times New Roman" pitchFamily="18" charset="0"/>
              </a:rPr>
              <a:t>Σ</a:t>
            </a:r>
            <a:r>
              <a:rPr lang="el-GR" sz="2000" i="1" dirty="0">
                <a:latin typeface="Times New Roman" pitchFamily="18" charset="0"/>
                <a:cs typeface="Times New Roman" pitchFamily="18" charset="0"/>
              </a:rPr>
              <a:t>α</a:t>
            </a:r>
            <a:r>
              <a:rPr lang="en-US" sz="2000" i="1" baseline="-25000" dirty="0" err="1">
                <a:latin typeface="Times New Roman" pitchFamily="18" charset="0"/>
                <a:cs typeface="Times New Roman" pitchFamily="18" charset="0"/>
              </a:rPr>
              <a:t>i</a:t>
            </a:r>
            <a:r>
              <a:rPr lang="en-US" sz="2000" i="1" dirty="0" err="1">
                <a:latin typeface="Times New Roman" pitchFamily="18" charset="0"/>
                <a:cs typeface="Times New Roman" pitchFamily="18" charset="0"/>
              </a:rPr>
              <a:t>y</a:t>
            </a:r>
            <a:r>
              <a:rPr lang="en-US" sz="2000" i="1" baseline="-25000" dirty="0" err="1">
                <a:latin typeface="Times New Roman" pitchFamily="18" charset="0"/>
                <a:cs typeface="Times New Roman" pitchFamily="18" charset="0"/>
              </a:rPr>
              <a:t>i</a:t>
            </a:r>
            <a:r>
              <a:rPr lang="en-US" sz="2000" b="1" dirty="0" err="1">
                <a:latin typeface="Times New Roman" pitchFamily="18" charset="0"/>
              </a:rPr>
              <a:t>x</a:t>
            </a:r>
            <a:r>
              <a:rPr lang="en-US" sz="2000" b="1" baseline="-25000" dirty="0" err="1">
                <a:latin typeface="Times New Roman" pitchFamily="18" charset="0"/>
              </a:rPr>
              <a:t>i</a:t>
            </a:r>
            <a:r>
              <a:rPr lang="en-US" sz="2000" b="1" baseline="-25000" dirty="0">
                <a:latin typeface="Times New Roman" pitchFamily="18" charset="0"/>
              </a:rPr>
              <a:t>             </a:t>
            </a:r>
          </a:p>
          <a:p>
            <a:r>
              <a:rPr lang="en-US" sz="2000" i="1" dirty="0">
                <a:latin typeface="Times New Roman" pitchFamily="18" charset="0"/>
              </a:rPr>
              <a:t>b = </a:t>
            </a:r>
            <a:r>
              <a:rPr lang="en-US" sz="2000" i="1" dirty="0" err="1">
                <a:latin typeface="Times New Roman" pitchFamily="18" charset="0"/>
              </a:rPr>
              <a:t>y</a:t>
            </a:r>
            <a:r>
              <a:rPr lang="en-US" sz="2000" i="1" baseline="-25000" dirty="0" err="1">
                <a:latin typeface="Times New Roman" pitchFamily="18" charset="0"/>
              </a:rPr>
              <a:t>k</a:t>
            </a:r>
            <a:r>
              <a:rPr lang="en-US" sz="2000" dirty="0">
                <a:latin typeface="Times New Roman" pitchFamily="18" charset="0"/>
              </a:rPr>
              <a:t>(1- </a:t>
            </a:r>
            <a:r>
              <a:rPr lang="el-GR" sz="2000" i="1" dirty="0">
                <a:latin typeface="Times New Roman" pitchFamily="18" charset="0"/>
                <a:cs typeface="Times New Roman" pitchFamily="18" charset="0"/>
              </a:rPr>
              <a:t>ξ</a:t>
            </a:r>
            <a:r>
              <a:rPr lang="en-US" sz="2000" i="1" baseline="-25000" dirty="0">
                <a:latin typeface="Times New Roman" pitchFamily="18" charset="0"/>
                <a:cs typeface="Times New Roman" pitchFamily="18" charset="0"/>
              </a:rPr>
              <a:t>k</a:t>
            </a:r>
            <a:r>
              <a:rPr lang="en-US" sz="2000" dirty="0">
                <a:latin typeface="Times New Roman" pitchFamily="18" charset="0"/>
              </a:rPr>
              <a:t>) - </a:t>
            </a:r>
            <a:r>
              <a:rPr lang="en-US" sz="2000" b="1" dirty="0" err="1">
                <a:latin typeface="Times New Roman" pitchFamily="18" charset="0"/>
              </a:rPr>
              <a:t>w</a:t>
            </a:r>
            <a:r>
              <a:rPr lang="en-US" sz="2000" b="1" baseline="30000" dirty="0" err="1">
                <a:latin typeface="Times New Roman" pitchFamily="18" charset="0"/>
              </a:rPr>
              <a:t>T</a:t>
            </a:r>
            <a:r>
              <a:rPr lang="en-US" sz="2000" b="1" dirty="0" err="1">
                <a:latin typeface="Times New Roman" pitchFamily="18" charset="0"/>
              </a:rPr>
              <a:t>x</a:t>
            </a:r>
            <a:r>
              <a:rPr lang="en-US" sz="2000" i="1" baseline="-25000" dirty="0" err="1">
                <a:latin typeface="Times New Roman" pitchFamily="18" charset="0"/>
              </a:rPr>
              <a:t>k</a:t>
            </a:r>
            <a:r>
              <a:rPr lang="en-US" sz="2000" b="1" dirty="0">
                <a:latin typeface="Times New Roman" pitchFamily="18" charset="0"/>
              </a:rPr>
              <a:t> </a:t>
            </a:r>
            <a:r>
              <a:rPr lang="sr-Latn-BA" sz="2000" dirty="0" smtClean="0">
                <a:latin typeface="Times New Roman" pitchFamily="18" charset="0"/>
              </a:rPr>
              <a:t>za </a:t>
            </a:r>
            <a:r>
              <a:rPr lang="en-US" sz="2000" i="1" dirty="0" smtClean="0">
                <a:latin typeface="Times New Roman" pitchFamily="18" charset="0"/>
              </a:rPr>
              <a:t>k</a:t>
            </a:r>
            <a:r>
              <a:rPr lang="en-US" sz="2000" dirty="0" smtClean="0">
                <a:latin typeface="Times New Roman" pitchFamily="18" charset="0"/>
              </a:rPr>
              <a:t> </a:t>
            </a:r>
            <a:r>
              <a:rPr lang="en-US" sz="2000" dirty="0">
                <a:latin typeface="Times New Roman" pitchFamily="18" charset="0"/>
              </a:rPr>
              <a:t>= </a:t>
            </a:r>
            <a:r>
              <a:rPr lang="en-US" sz="2000" dirty="0" err="1">
                <a:latin typeface="Times New Roman" pitchFamily="18" charset="0"/>
              </a:rPr>
              <a:t>argmax</a:t>
            </a:r>
            <a:r>
              <a:rPr lang="en-US" sz="2000" dirty="0">
                <a:latin typeface="Times New Roman" pitchFamily="18" charset="0"/>
              </a:rPr>
              <a:t> </a:t>
            </a:r>
            <a:r>
              <a:rPr lang="el-GR" sz="2000" i="1" dirty="0">
                <a:latin typeface="Times New Roman" pitchFamily="18" charset="0"/>
                <a:cs typeface="Times New Roman" pitchFamily="18" charset="0"/>
              </a:rPr>
              <a:t>α</a:t>
            </a:r>
            <a:r>
              <a:rPr lang="en-US" sz="2000" i="1" baseline="-25000" dirty="0">
                <a:latin typeface="Times New Roman" pitchFamily="18" charset="0"/>
                <a:cs typeface="Times New Roman" pitchFamily="18" charset="0"/>
              </a:rPr>
              <a:t>k</a:t>
            </a:r>
            <a:r>
              <a:rPr lang="ja-JP" altLang="en-US" sz="2000" i="1" baseline="-25000">
                <a:latin typeface="Times New Roman" pitchFamily="18" charset="0"/>
                <a:cs typeface="Times New Roman" pitchFamily="18" charset="0"/>
              </a:rPr>
              <a:t>’</a:t>
            </a:r>
            <a:endParaRPr lang="en-US" sz="2000" i="1" baseline="-25000" dirty="0">
              <a:latin typeface="Times New Roman" pitchFamily="18" charset="0"/>
              <a:cs typeface="Times New Roman" pitchFamily="18" charset="0"/>
            </a:endParaRPr>
          </a:p>
        </p:txBody>
      </p:sp>
      <p:sp>
        <p:nvSpPr>
          <p:cNvPr id="38918" name="Text Box 6"/>
          <p:cNvSpPr txBox="1">
            <a:spLocks noChangeArrowheads="1"/>
          </p:cNvSpPr>
          <p:nvPr/>
        </p:nvSpPr>
        <p:spPr bwMode="auto">
          <a:xfrm>
            <a:off x="3857620" y="5924550"/>
            <a:ext cx="723900" cy="304800"/>
          </a:xfrm>
          <a:prstGeom prst="rect">
            <a:avLst/>
          </a:prstGeom>
          <a:noFill/>
          <a:ln w="9525">
            <a:noFill/>
            <a:miter lim="800000"/>
            <a:headEnd/>
            <a:tailEnd/>
          </a:ln>
        </p:spPr>
        <p:txBody>
          <a:bodyPr>
            <a:spAutoFit/>
          </a:bodyPr>
          <a:lstStyle/>
          <a:p>
            <a:pPr>
              <a:spcBef>
                <a:spcPct val="50000"/>
              </a:spcBef>
            </a:pPr>
            <a:r>
              <a:rPr lang="en-US" sz="1400" i="1">
                <a:latin typeface="Times New Roman" pitchFamily="18" charset="0"/>
              </a:rPr>
              <a:t>k</a:t>
            </a:r>
            <a:r>
              <a:rPr lang="ja-JP" altLang="en-US" sz="1400" i="1">
                <a:latin typeface="Times New Roman" pitchFamily="18" charset="0"/>
              </a:rPr>
              <a:t>’</a:t>
            </a:r>
            <a:endParaRPr lang="en-US" sz="1400" i="1">
              <a:latin typeface="Times New Roman" pitchFamily="18" charset="0"/>
            </a:endParaRPr>
          </a:p>
        </p:txBody>
      </p:sp>
      <p:sp>
        <p:nvSpPr>
          <p:cNvPr id="38919" name="Text Box 7"/>
          <p:cNvSpPr txBox="1">
            <a:spLocks noChangeArrowheads="1"/>
          </p:cNvSpPr>
          <p:nvPr/>
        </p:nvSpPr>
        <p:spPr bwMode="auto">
          <a:xfrm>
            <a:off x="5410200" y="5810250"/>
            <a:ext cx="2343150" cy="482600"/>
          </a:xfrm>
          <a:prstGeom prst="rect">
            <a:avLst/>
          </a:prstGeom>
          <a:noFill/>
          <a:ln w="25400">
            <a:solidFill>
              <a:srgbClr val="008000"/>
            </a:solidFill>
            <a:miter lim="800000"/>
            <a:headEnd/>
            <a:tailEnd/>
          </a:ln>
        </p:spPr>
        <p:txBody>
          <a:bodyPr>
            <a:spAutoFit/>
          </a:bodyPr>
          <a:lstStyle/>
          <a:p>
            <a:r>
              <a:rPr lang="en-US" sz="2000" i="1">
                <a:latin typeface="Times New Roman" pitchFamily="18" charset="0"/>
              </a:rPr>
              <a:t>f</a:t>
            </a:r>
            <a:r>
              <a:rPr lang="en-US" sz="2000">
                <a:latin typeface="Times New Roman" pitchFamily="18" charset="0"/>
              </a:rPr>
              <a:t>(</a:t>
            </a:r>
            <a:r>
              <a:rPr lang="en-US" sz="2000" b="1">
                <a:latin typeface="Times New Roman" pitchFamily="18" charset="0"/>
              </a:rPr>
              <a:t>x</a:t>
            </a:r>
            <a:r>
              <a:rPr lang="en-US" sz="2000">
                <a:latin typeface="Times New Roman" pitchFamily="18" charset="0"/>
              </a:rPr>
              <a:t>) = </a:t>
            </a:r>
            <a:r>
              <a:rPr lang="el-GR">
                <a:latin typeface="Times New Roman" pitchFamily="18" charset="0"/>
                <a:cs typeface="Times New Roman" pitchFamily="18" charset="0"/>
              </a:rPr>
              <a:t>Σ</a:t>
            </a:r>
            <a:r>
              <a:rPr lang="el-GR" sz="2000" i="1">
                <a:latin typeface="Times New Roman" pitchFamily="18" charset="0"/>
                <a:cs typeface="Times New Roman" pitchFamily="18" charset="0"/>
              </a:rPr>
              <a:t>α</a:t>
            </a:r>
            <a:r>
              <a:rPr lang="en-US" sz="2000" i="1" baseline="-25000">
                <a:latin typeface="Times New Roman" pitchFamily="18" charset="0"/>
                <a:cs typeface="Times New Roman" pitchFamily="18" charset="0"/>
              </a:rPr>
              <a:t>i</a:t>
            </a:r>
            <a:r>
              <a:rPr lang="en-US" sz="2000" i="1">
                <a:latin typeface="Times New Roman" pitchFamily="18" charset="0"/>
                <a:cs typeface="Times New Roman" pitchFamily="18" charset="0"/>
              </a:rPr>
              <a:t>y</a:t>
            </a:r>
            <a:r>
              <a:rPr lang="en-US" sz="2000" i="1" baseline="-25000">
                <a:latin typeface="Times New Roman" pitchFamily="18" charset="0"/>
                <a:cs typeface="Times New Roman" pitchFamily="18" charset="0"/>
              </a:rPr>
              <a:t>i</a:t>
            </a:r>
            <a:r>
              <a:rPr lang="en-US" sz="2000" b="1">
                <a:latin typeface="Times New Roman" pitchFamily="18" charset="0"/>
              </a:rPr>
              <a:t>x</a:t>
            </a:r>
            <a:r>
              <a:rPr lang="en-US" sz="2000" b="1" baseline="-25000">
                <a:latin typeface="Times New Roman" pitchFamily="18" charset="0"/>
              </a:rPr>
              <a:t>i</a:t>
            </a:r>
            <a:r>
              <a:rPr lang="en-US" sz="2000" b="1" baseline="30000">
                <a:latin typeface="Times New Roman" pitchFamily="18" charset="0"/>
              </a:rPr>
              <a:t>T</a:t>
            </a:r>
            <a:r>
              <a:rPr lang="en-US" sz="2000" b="1">
                <a:latin typeface="Times New Roman" pitchFamily="18" charset="0"/>
              </a:rPr>
              <a:t>x + </a:t>
            </a:r>
            <a:r>
              <a:rPr lang="en-US" sz="2000" i="1">
                <a:latin typeface="Times New Roman" pitchFamily="18" charset="0"/>
              </a:rPr>
              <a:t>b</a:t>
            </a:r>
          </a:p>
        </p:txBody>
      </p:sp>
      <p:sp>
        <p:nvSpPr>
          <p:cNvPr id="38920" name="Text Box 8"/>
          <p:cNvSpPr txBox="1">
            <a:spLocks noChangeArrowheads="1"/>
          </p:cNvSpPr>
          <p:nvPr/>
        </p:nvSpPr>
        <p:spPr bwMode="auto">
          <a:xfrm>
            <a:off x="5410200" y="5038725"/>
            <a:ext cx="3429000" cy="707886"/>
          </a:xfrm>
          <a:prstGeom prst="rect">
            <a:avLst/>
          </a:prstGeom>
          <a:noFill/>
          <a:ln w="9525">
            <a:noFill/>
            <a:miter lim="800000"/>
            <a:headEnd/>
            <a:tailEnd/>
          </a:ln>
        </p:spPr>
        <p:txBody>
          <a:bodyPr>
            <a:spAutoFit/>
          </a:bodyPr>
          <a:lstStyle/>
          <a:p>
            <a:pPr>
              <a:spcBef>
                <a:spcPct val="50000"/>
              </a:spcBef>
            </a:pPr>
            <a:r>
              <a:rPr lang="en-US" sz="2000" b="1" dirty="0">
                <a:cs typeface="Arial" pitchFamily="34" charset="0"/>
              </a:rPr>
              <a:t>w</a:t>
            </a:r>
            <a:r>
              <a:rPr lang="en-US" sz="2000" dirty="0">
                <a:cs typeface="Arial" pitchFamily="34" charset="0"/>
              </a:rPr>
              <a:t> </a:t>
            </a:r>
            <a:r>
              <a:rPr lang="sr-Latn-BA" sz="2000" dirty="0" smtClean="0">
                <a:cs typeface="Arial" pitchFamily="34" charset="0"/>
              </a:rPr>
              <a:t> nije eksplicitno potrebno za klasifikaciju</a:t>
            </a:r>
            <a:endParaRPr lang="en-US" sz="2000" dirty="0">
              <a:cs typeface="Arial" pitchFamily="34" charset="0"/>
            </a:endParaRPr>
          </a:p>
        </p:txBody>
      </p:sp>
      <p:sp>
        <p:nvSpPr>
          <p:cNvPr id="38921" name="TextBox 4"/>
          <p:cNvSpPr txBox="1">
            <a:spLocks noChangeArrowheads="1"/>
          </p:cNvSpPr>
          <p:nvPr/>
        </p:nvSpPr>
        <p:spPr bwMode="auto">
          <a:xfrm>
            <a:off x="7620000" y="-33338"/>
            <a:ext cx="1293813" cy="338138"/>
          </a:xfrm>
          <a:prstGeom prst="rect">
            <a:avLst/>
          </a:prstGeom>
          <a:noFill/>
          <a:ln w="9525">
            <a:noFill/>
            <a:miter lim="800000"/>
            <a:headEnd/>
            <a:tailEnd/>
          </a:ln>
        </p:spPr>
        <p:txBody>
          <a:bodyPr wrap="none" anchor="ctr">
            <a:spAutoFit/>
          </a:bodyPr>
          <a:lstStyle/>
          <a:p>
            <a:r>
              <a:rPr lang="en-US" sz="1600">
                <a:solidFill>
                  <a:srgbClr val="FBFCFF"/>
                </a:solidFill>
              </a:rPr>
              <a:t>Sec. 15.2.1</a:t>
            </a: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Number Placeholder 5"/>
          <p:cNvSpPr>
            <a:spLocks noGrp="1"/>
          </p:cNvSpPr>
          <p:nvPr>
            <p:ph type="sldNum" sz="quarter" idx="12"/>
          </p:nvPr>
        </p:nvSpPr>
        <p:spPr bwMode="auto">
          <a:noFill/>
          <a:ln>
            <a:miter lim="800000"/>
            <a:headEnd/>
            <a:tailEnd/>
          </a:ln>
        </p:spPr>
        <p:txBody>
          <a:bodyPr/>
          <a:lstStyle/>
          <a:p>
            <a:fld id="{EC40FA64-AC68-47AE-BC04-9C23FAEB5785}" type="slidenum">
              <a:rPr lang="en-US">
                <a:ea typeface="MS PGothic" pitchFamily="34" charset="-128"/>
              </a:rPr>
              <a:pPr/>
              <a:t>61</a:t>
            </a:fld>
            <a:endParaRPr lang="en-US">
              <a:ea typeface="MS PGothic" pitchFamily="34" charset="-128"/>
            </a:endParaRPr>
          </a:p>
        </p:txBody>
      </p:sp>
      <p:sp>
        <p:nvSpPr>
          <p:cNvPr id="39938" name="Rectangle 2"/>
          <p:cNvSpPr>
            <a:spLocks noGrp="1" noChangeArrowheads="1"/>
          </p:cNvSpPr>
          <p:nvPr>
            <p:ph type="title"/>
          </p:nvPr>
        </p:nvSpPr>
        <p:spPr/>
        <p:txBody>
          <a:bodyPr/>
          <a:lstStyle/>
          <a:p>
            <a:r>
              <a:rPr lang="sr-Latn-BA" dirty="0" smtClean="0"/>
              <a:t>Klasifikaciju pomoću </a:t>
            </a:r>
            <a:r>
              <a:rPr lang="en-US" dirty="0" smtClean="0"/>
              <a:t>SVM</a:t>
            </a:r>
          </a:p>
        </p:txBody>
      </p:sp>
      <p:sp>
        <p:nvSpPr>
          <p:cNvPr id="39939" name="Rectangle 3"/>
          <p:cNvSpPr>
            <a:spLocks noGrp="1" noChangeArrowheads="1"/>
          </p:cNvSpPr>
          <p:nvPr>
            <p:ph type="body" idx="1"/>
          </p:nvPr>
        </p:nvSpPr>
        <p:spPr/>
        <p:txBody>
          <a:bodyPr/>
          <a:lstStyle/>
          <a:p>
            <a:pPr eaLnBrk="1" hangingPunct="1"/>
            <a:r>
              <a:rPr lang="sr-Latn-BA" sz="3000" dirty="0" smtClean="0">
                <a:sym typeface="Symbol" pitchFamily="18" charset="2"/>
              </a:rPr>
              <a:t>Za dati primjer</a:t>
            </a:r>
            <a:r>
              <a:rPr lang="en-US" sz="3000" dirty="0" smtClean="0">
                <a:sym typeface="Symbol" pitchFamily="18" charset="2"/>
              </a:rPr>
              <a:t> </a:t>
            </a:r>
            <a:r>
              <a:rPr lang="en-US" sz="3000" b="1" dirty="0" smtClean="0">
                <a:sym typeface="Symbol" pitchFamily="18" charset="2"/>
              </a:rPr>
              <a:t>x</a:t>
            </a:r>
            <a:r>
              <a:rPr lang="en-US" sz="3000" dirty="0" smtClean="0">
                <a:sym typeface="Symbol" pitchFamily="18" charset="2"/>
              </a:rPr>
              <a:t>, </a:t>
            </a:r>
            <a:r>
              <a:rPr lang="sr-Latn-BA" sz="3000" dirty="0" smtClean="0">
                <a:sym typeface="Symbol" pitchFamily="18" charset="2"/>
              </a:rPr>
              <a:t>možemo izračunati njenu udaljenost od hiperravni odlučivanja</a:t>
            </a:r>
            <a:r>
              <a:rPr lang="en-US" sz="3000" dirty="0" smtClean="0">
                <a:sym typeface="Symbol" pitchFamily="18" charset="2"/>
              </a:rPr>
              <a:t>:</a:t>
            </a:r>
          </a:p>
          <a:p>
            <a:pPr lvl="1" eaLnBrk="1" hangingPunct="1"/>
            <a:r>
              <a:rPr lang="sr-Latn-BA" sz="2800" dirty="0" smtClean="0">
                <a:sym typeface="Symbol" pitchFamily="18" charset="2"/>
              </a:rPr>
              <a:t>Izračunati</a:t>
            </a:r>
            <a:r>
              <a:rPr lang="en-US" sz="2800" dirty="0" smtClean="0">
                <a:sym typeface="Symbol" pitchFamily="18" charset="2"/>
              </a:rPr>
              <a:t>: </a:t>
            </a:r>
            <a:r>
              <a:rPr lang="en-US" sz="2800" b="1" dirty="0" err="1" smtClean="0">
                <a:sym typeface="Symbol" pitchFamily="18" charset="2"/>
              </a:rPr>
              <a:t>w</a:t>
            </a:r>
            <a:r>
              <a:rPr lang="en-US" sz="2800" b="1" baseline="30000" dirty="0" err="1" smtClean="0">
                <a:sym typeface="Symbol" pitchFamily="18" charset="2"/>
              </a:rPr>
              <a:t>T</a:t>
            </a:r>
            <a:r>
              <a:rPr lang="en-US" sz="2800" b="1" dirty="0" err="1" smtClean="0">
                <a:sym typeface="Symbol" pitchFamily="18" charset="2"/>
              </a:rPr>
              <a:t>x</a:t>
            </a:r>
            <a:r>
              <a:rPr lang="en-US" sz="2800" dirty="0" smtClean="0">
                <a:sym typeface="Symbol" pitchFamily="18" charset="2"/>
              </a:rPr>
              <a:t> + </a:t>
            </a:r>
            <a:r>
              <a:rPr lang="en-US" sz="2800" i="1" dirty="0" smtClean="0">
                <a:sym typeface="Symbol" pitchFamily="18" charset="2"/>
              </a:rPr>
              <a:t>b</a:t>
            </a:r>
            <a:r>
              <a:rPr lang="en-US" sz="2800" dirty="0" smtClean="0">
                <a:sym typeface="Symbol" pitchFamily="18" charset="2"/>
              </a:rPr>
              <a:t> </a:t>
            </a:r>
            <a:r>
              <a:rPr lang="en-US" dirty="0" smtClean="0"/>
              <a:t>= </a:t>
            </a:r>
            <a:r>
              <a:rPr lang="el-GR" dirty="0" smtClean="0"/>
              <a:t>Σ</a:t>
            </a:r>
            <a:r>
              <a:rPr lang="el-GR" i="1" dirty="0" smtClean="0"/>
              <a:t>α</a:t>
            </a:r>
            <a:r>
              <a:rPr lang="en-US" i="1" baseline="-25000" dirty="0" err="1" smtClean="0"/>
              <a:t>i</a:t>
            </a:r>
            <a:r>
              <a:rPr lang="en-US" i="1" dirty="0" err="1" smtClean="0"/>
              <a:t>y</a:t>
            </a:r>
            <a:r>
              <a:rPr lang="en-US" i="1" baseline="-25000" dirty="0" err="1" smtClean="0"/>
              <a:t>i</a:t>
            </a:r>
            <a:r>
              <a:rPr lang="en-US" b="1" dirty="0" err="1" smtClean="0"/>
              <a:t>x</a:t>
            </a:r>
            <a:r>
              <a:rPr lang="en-US" b="1" baseline="-25000" dirty="0" err="1" smtClean="0"/>
              <a:t>i</a:t>
            </a:r>
            <a:r>
              <a:rPr lang="en-US" b="1" baseline="30000" dirty="0" err="1" smtClean="0"/>
              <a:t>T</a:t>
            </a:r>
            <a:r>
              <a:rPr lang="en-US" b="1" dirty="0" err="1" smtClean="0"/>
              <a:t>x</a:t>
            </a:r>
            <a:r>
              <a:rPr lang="en-US" b="1" dirty="0" smtClean="0"/>
              <a:t> + </a:t>
            </a:r>
            <a:r>
              <a:rPr lang="en-US" i="1" dirty="0" smtClean="0"/>
              <a:t>b</a:t>
            </a:r>
          </a:p>
          <a:p>
            <a:pPr lvl="2" eaLnBrk="1" hangingPunct="1"/>
            <a:r>
              <a:rPr lang="sr-Latn-BA" dirty="0" smtClean="0"/>
              <a:t>Odlučiti o klasi u zavisnosti od toga da li je vrijednost </a:t>
            </a:r>
            <a:br>
              <a:rPr lang="sr-Latn-BA" dirty="0" smtClean="0"/>
            </a:br>
            <a:r>
              <a:rPr lang="en-US" dirty="0" smtClean="0"/>
              <a:t>&lt; or &gt; 0</a:t>
            </a:r>
          </a:p>
          <a:p>
            <a:pPr lvl="1" eaLnBrk="1" hangingPunct="1"/>
            <a:endParaRPr lang="en-US" i="1" dirty="0" smtClean="0"/>
          </a:p>
          <a:p>
            <a:pPr lvl="1" eaLnBrk="1" hangingPunct="1"/>
            <a:r>
              <a:rPr lang="sr-Latn-BA" sz="2800" dirty="0" smtClean="0">
                <a:sym typeface="Symbol" pitchFamily="18" charset="2"/>
              </a:rPr>
              <a:t>Može se postaviti prag</a:t>
            </a:r>
            <a:r>
              <a:rPr lang="en-US" sz="2800" dirty="0" smtClean="0">
                <a:sym typeface="Symbol" pitchFamily="18" charset="2"/>
              </a:rPr>
              <a:t> </a:t>
            </a:r>
            <a:r>
              <a:rPr lang="en-US" sz="2800" i="1" dirty="0" smtClean="0">
                <a:sym typeface="Symbol" pitchFamily="18" charset="2"/>
              </a:rPr>
              <a:t>t</a:t>
            </a:r>
            <a:r>
              <a:rPr lang="en-US" sz="2800" dirty="0" smtClean="0">
                <a:sym typeface="Symbol" pitchFamily="18" charset="2"/>
              </a:rPr>
              <a:t>.</a:t>
            </a:r>
          </a:p>
        </p:txBody>
      </p:sp>
      <p:grpSp>
        <p:nvGrpSpPr>
          <p:cNvPr id="2" name="Group 4"/>
          <p:cNvGrpSpPr>
            <a:grpSpLocks/>
          </p:cNvGrpSpPr>
          <p:nvPr/>
        </p:nvGrpSpPr>
        <p:grpSpPr bwMode="auto">
          <a:xfrm>
            <a:off x="5943600" y="4419600"/>
            <a:ext cx="1981200" cy="1981200"/>
            <a:chOff x="3744" y="1536"/>
            <a:chExt cx="1248" cy="1248"/>
          </a:xfrm>
        </p:grpSpPr>
        <p:sp>
          <p:nvSpPr>
            <p:cNvPr id="39958" name="Oval 5"/>
            <p:cNvSpPr>
              <a:spLocks noChangeArrowheads="1"/>
            </p:cNvSpPr>
            <p:nvPr/>
          </p:nvSpPr>
          <p:spPr bwMode="auto">
            <a:xfrm>
              <a:off x="4512" y="1536"/>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59" name="Oval 6"/>
            <p:cNvSpPr>
              <a:spLocks noChangeArrowheads="1"/>
            </p:cNvSpPr>
            <p:nvPr/>
          </p:nvSpPr>
          <p:spPr bwMode="auto">
            <a:xfrm>
              <a:off x="4704" y="1728"/>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60" name="Oval 7"/>
            <p:cNvSpPr>
              <a:spLocks noChangeArrowheads="1"/>
            </p:cNvSpPr>
            <p:nvPr/>
          </p:nvSpPr>
          <p:spPr bwMode="auto">
            <a:xfrm>
              <a:off x="4608" y="1872"/>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61" name="Oval 8"/>
            <p:cNvSpPr>
              <a:spLocks noChangeArrowheads="1"/>
            </p:cNvSpPr>
            <p:nvPr/>
          </p:nvSpPr>
          <p:spPr bwMode="auto">
            <a:xfrm>
              <a:off x="4896" y="192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62" name="Oval 9"/>
            <p:cNvSpPr>
              <a:spLocks noChangeArrowheads="1"/>
            </p:cNvSpPr>
            <p:nvPr/>
          </p:nvSpPr>
          <p:spPr bwMode="auto">
            <a:xfrm>
              <a:off x="4752" y="2016"/>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63" name="Oval 10"/>
            <p:cNvSpPr>
              <a:spLocks noChangeArrowheads="1"/>
            </p:cNvSpPr>
            <p:nvPr/>
          </p:nvSpPr>
          <p:spPr bwMode="auto">
            <a:xfrm>
              <a:off x="4704" y="1536"/>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64" name="Oval 11"/>
            <p:cNvSpPr>
              <a:spLocks noChangeArrowheads="1"/>
            </p:cNvSpPr>
            <p:nvPr/>
          </p:nvSpPr>
          <p:spPr bwMode="auto">
            <a:xfrm>
              <a:off x="4320" y="1584"/>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65" name="Rectangle 12"/>
            <p:cNvSpPr>
              <a:spLocks noChangeArrowheads="1"/>
            </p:cNvSpPr>
            <p:nvPr/>
          </p:nvSpPr>
          <p:spPr bwMode="auto">
            <a:xfrm>
              <a:off x="3936" y="2208"/>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66" name="Rectangle 13"/>
            <p:cNvSpPr>
              <a:spLocks noChangeArrowheads="1"/>
            </p:cNvSpPr>
            <p:nvPr/>
          </p:nvSpPr>
          <p:spPr bwMode="auto">
            <a:xfrm>
              <a:off x="4032" y="2688"/>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67" name="Rectangle 14"/>
            <p:cNvSpPr>
              <a:spLocks noChangeArrowheads="1"/>
            </p:cNvSpPr>
            <p:nvPr/>
          </p:nvSpPr>
          <p:spPr bwMode="auto">
            <a:xfrm>
              <a:off x="4128" y="2400"/>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68" name="Rectangle 15"/>
            <p:cNvSpPr>
              <a:spLocks noChangeArrowheads="1"/>
            </p:cNvSpPr>
            <p:nvPr/>
          </p:nvSpPr>
          <p:spPr bwMode="auto">
            <a:xfrm>
              <a:off x="4320" y="2592"/>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69" name="Rectangle 16"/>
            <p:cNvSpPr>
              <a:spLocks noChangeArrowheads="1"/>
            </p:cNvSpPr>
            <p:nvPr/>
          </p:nvSpPr>
          <p:spPr bwMode="auto">
            <a:xfrm>
              <a:off x="3744" y="2304"/>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70" name="Rectangle 17"/>
            <p:cNvSpPr>
              <a:spLocks noChangeArrowheads="1"/>
            </p:cNvSpPr>
            <p:nvPr/>
          </p:nvSpPr>
          <p:spPr bwMode="auto">
            <a:xfrm>
              <a:off x="3936" y="2448"/>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71" name="Rectangle 18"/>
            <p:cNvSpPr>
              <a:spLocks noChangeArrowheads="1"/>
            </p:cNvSpPr>
            <p:nvPr/>
          </p:nvSpPr>
          <p:spPr bwMode="auto">
            <a:xfrm>
              <a:off x="3792" y="2592"/>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72" name="Oval 19"/>
            <p:cNvSpPr>
              <a:spLocks noChangeArrowheads="1"/>
            </p:cNvSpPr>
            <p:nvPr/>
          </p:nvSpPr>
          <p:spPr bwMode="auto">
            <a:xfrm>
              <a:off x="4800" y="1776"/>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73" name="Oval 20"/>
            <p:cNvSpPr>
              <a:spLocks noChangeArrowheads="1"/>
            </p:cNvSpPr>
            <p:nvPr/>
          </p:nvSpPr>
          <p:spPr bwMode="auto">
            <a:xfrm>
              <a:off x="4848" y="168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74" name="Oval 21"/>
            <p:cNvSpPr>
              <a:spLocks noChangeArrowheads="1"/>
            </p:cNvSpPr>
            <p:nvPr/>
          </p:nvSpPr>
          <p:spPr bwMode="auto">
            <a:xfrm>
              <a:off x="4344" y="1824"/>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75" name="Rectangle 22"/>
            <p:cNvSpPr>
              <a:spLocks noChangeArrowheads="1"/>
            </p:cNvSpPr>
            <p:nvPr/>
          </p:nvSpPr>
          <p:spPr bwMode="auto">
            <a:xfrm>
              <a:off x="4128" y="2168"/>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76" name="Rectangle 23"/>
            <p:cNvSpPr>
              <a:spLocks noChangeArrowheads="1"/>
            </p:cNvSpPr>
            <p:nvPr/>
          </p:nvSpPr>
          <p:spPr bwMode="auto">
            <a:xfrm>
              <a:off x="4320" y="2304"/>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77" name="Rectangle 24"/>
            <p:cNvSpPr>
              <a:spLocks noChangeArrowheads="1"/>
            </p:cNvSpPr>
            <p:nvPr/>
          </p:nvSpPr>
          <p:spPr bwMode="auto">
            <a:xfrm>
              <a:off x="3936" y="2016"/>
              <a:ext cx="96" cy="9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978" name="Oval 25"/>
            <p:cNvSpPr>
              <a:spLocks noChangeArrowheads="1"/>
            </p:cNvSpPr>
            <p:nvPr/>
          </p:nvSpPr>
          <p:spPr bwMode="auto">
            <a:xfrm>
              <a:off x="4568" y="1992"/>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79" name="Oval 26"/>
            <p:cNvSpPr>
              <a:spLocks noChangeArrowheads="1"/>
            </p:cNvSpPr>
            <p:nvPr/>
          </p:nvSpPr>
          <p:spPr bwMode="auto">
            <a:xfrm>
              <a:off x="4464" y="1728"/>
              <a:ext cx="96" cy="96"/>
            </a:xfrm>
            <a:prstGeom prst="ellipse">
              <a:avLst/>
            </a:prstGeom>
            <a:solidFill>
              <a:schemeClr val="accent1"/>
            </a:solidFill>
            <a:ln w="9525">
              <a:solidFill>
                <a:schemeClr val="tx1"/>
              </a:solidFill>
              <a:round/>
              <a:headEnd/>
              <a:tailEnd/>
            </a:ln>
          </p:spPr>
          <p:txBody>
            <a:bodyPr wrap="none" anchor="ctr"/>
            <a:lstStyle/>
            <a:p>
              <a:endParaRPr lang="en-US"/>
            </a:p>
          </p:txBody>
        </p:sp>
      </p:grpSp>
      <p:sp>
        <p:nvSpPr>
          <p:cNvPr id="39941" name="Line 27"/>
          <p:cNvSpPr>
            <a:spLocks noChangeShapeType="1"/>
          </p:cNvSpPr>
          <p:nvPr/>
        </p:nvSpPr>
        <p:spPr bwMode="auto">
          <a:xfrm>
            <a:off x="5867400" y="4495800"/>
            <a:ext cx="1981200" cy="1524000"/>
          </a:xfrm>
          <a:prstGeom prst="line">
            <a:avLst/>
          </a:prstGeom>
          <a:noFill/>
          <a:ln w="9525">
            <a:solidFill>
              <a:srgbClr val="990033"/>
            </a:solidFill>
            <a:round/>
            <a:headEnd/>
            <a:tailEnd/>
          </a:ln>
        </p:spPr>
        <p:txBody>
          <a:bodyPr wrap="none" anchor="ctr"/>
          <a:lstStyle/>
          <a:p>
            <a:endParaRPr lang="en-US"/>
          </a:p>
        </p:txBody>
      </p:sp>
      <p:grpSp>
        <p:nvGrpSpPr>
          <p:cNvPr id="3" name="Group 28"/>
          <p:cNvGrpSpPr>
            <a:grpSpLocks/>
          </p:cNvGrpSpPr>
          <p:nvPr/>
        </p:nvGrpSpPr>
        <p:grpSpPr bwMode="auto">
          <a:xfrm>
            <a:off x="5638800" y="4267200"/>
            <a:ext cx="2438400" cy="1981200"/>
            <a:chOff x="3552" y="1440"/>
            <a:chExt cx="1536" cy="1248"/>
          </a:xfrm>
        </p:grpSpPr>
        <p:sp>
          <p:nvSpPr>
            <p:cNvPr id="39956" name="Line 29"/>
            <p:cNvSpPr>
              <a:spLocks noChangeShapeType="1"/>
            </p:cNvSpPr>
            <p:nvPr/>
          </p:nvSpPr>
          <p:spPr bwMode="auto">
            <a:xfrm>
              <a:off x="3840" y="1440"/>
              <a:ext cx="1248" cy="960"/>
            </a:xfrm>
            <a:prstGeom prst="line">
              <a:avLst/>
            </a:prstGeom>
            <a:noFill/>
            <a:ln w="9525">
              <a:solidFill>
                <a:schemeClr val="tx1"/>
              </a:solidFill>
              <a:round/>
              <a:headEnd/>
              <a:tailEnd/>
            </a:ln>
          </p:spPr>
          <p:txBody>
            <a:bodyPr wrap="none" anchor="ctr"/>
            <a:lstStyle/>
            <a:p>
              <a:endParaRPr lang="en-US"/>
            </a:p>
          </p:txBody>
        </p:sp>
        <p:sp>
          <p:nvSpPr>
            <p:cNvPr id="39957" name="Line 30"/>
            <p:cNvSpPr>
              <a:spLocks noChangeShapeType="1"/>
            </p:cNvSpPr>
            <p:nvPr/>
          </p:nvSpPr>
          <p:spPr bwMode="auto">
            <a:xfrm>
              <a:off x="3552" y="1728"/>
              <a:ext cx="1248" cy="960"/>
            </a:xfrm>
            <a:prstGeom prst="line">
              <a:avLst/>
            </a:prstGeom>
            <a:noFill/>
            <a:ln w="9525">
              <a:solidFill>
                <a:schemeClr val="tx1"/>
              </a:solidFill>
              <a:round/>
              <a:headEnd/>
              <a:tailEnd/>
            </a:ln>
          </p:spPr>
          <p:txBody>
            <a:bodyPr wrap="none" anchor="ctr"/>
            <a:lstStyle/>
            <a:p>
              <a:endParaRPr lang="en-US"/>
            </a:p>
          </p:txBody>
        </p:sp>
      </p:grpSp>
      <p:grpSp>
        <p:nvGrpSpPr>
          <p:cNvPr id="4" name="Group 31"/>
          <p:cNvGrpSpPr>
            <a:grpSpLocks/>
          </p:cNvGrpSpPr>
          <p:nvPr/>
        </p:nvGrpSpPr>
        <p:grpSpPr bwMode="auto">
          <a:xfrm>
            <a:off x="6248400" y="4876800"/>
            <a:ext cx="1155700" cy="914400"/>
            <a:chOff x="3936" y="1824"/>
            <a:chExt cx="728" cy="576"/>
          </a:xfrm>
        </p:grpSpPr>
        <p:sp>
          <p:nvSpPr>
            <p:cNvPr id="39951" name="Oval 32"/>
            <p:cNvSpPr>
              <a:spLocks noChangeArrowheads="1"/>
            </p:cNvSpPr>
            <p:nvPr/>
          </p:nvSpPr>
          <p:spPr bwMode="auto">
            <a:xfrm>
              <a:off x="4344" y="1824"/>
              <a:ext cx="96" cy="96"/>
            </a:xfrm>
            <a:prstGeom prst="ellipse">
              <a:avLst/>
            </a:prstGeom>
            <a:solidFill>
              <a:schemeClr val="hlink"/>
            </a:solidFill>
            <a:ln w="9525">
              <a:solidFill>
                <a:schemeClr val="tx1"/>
              </a:solidFill>
              <a:round/>
              <a:headEnd/>
              <a:tailEnd/>
            </a:ln>
          </p:spPr>
          <p:txBody>
            <a:bodyPr wrap="none" anchor="ctr"/>
            <a:lstStyle/>
            <a:p>
              <a:endParaRPr lang="en-US"/>
            </a:p>
          </p:txBody>
        </p:sp>
        <p:sp>
          <p:nvSpPr>
            <p:cNvPr id="39952" name="Rectangle 33"/>
            <p:cNvSpPr>
              <a:spLocks noChangeArrowheads="1"/>
            </p:cNvSpPr>
            <p:nvPr/>
          </p:nvSpPr>
          <p:spPr bwMode="auto">
            <a:xfrm>
              <a:off x="4128" y="2168"/>
              <a:ext cx="96" cy="96"/>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39953" name="Rectangle 34"/>
            <p:cNvSpPr>
              <a:spLocks noChangeArrowheads="1"/>
            </p:cNvSpPr>
            <p:nvPr/>
          </p:nvSpPr>
          <p:spPr bwMode="auto">
            <a:xfrm>
              <a:off x="4320" y="2304"/>
              <a:ext cx="96" cy="96"/>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39954" name="Rectangle 35"/>
            <p:cNvSpPr>
              <a:spLocks noChangeArrowheads="1"/>
            </p:cNvSpPr>
            <p:nvPr/>
          </p:nvSpPr>
          <p:spPr bwMode="auto">
            <a:xfrm>
              <a:off x="3936" y="2016"/>
              <a:ext cx="96" cy="96"/>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39955" name="Oval 36"/>
            <p:cNvSpPr>
              <a:spLocks noChangeArrowheads="1"/>
            </p:cNvSpPr>
            <p:nvPr/>
          </p:nvSpPr>
          <p:spPr bwMode="auto">
            <a:xfrm>
              <a:off x="4568" y="1992"/>
              <a:ext cx="96" cy="96"/>
            </a:xfrm>
            <a:prstGeom prst="ellipse">
              <a:avLst/>
            </a:prstGeom>
            <a:solidFill>
              <a:schemeClr val="hlink"/>
            </a:solidFill>
            <a:ln w="9525">
              <a:solidFill>
                <a:schemeClr val="tx1"/>
              </a:solidFill>
              <a:round/>
              <a:headEnd/>
              <a:tailEnd/>
            </a:ln>
          </p:spPr>
          <p:txBody>
            <a:bodyPr wrap="none" anchor="ctr"/>
            <a:lstStyle/>
            <a:p>
              <a:endParaRPr lang="en-US"/>
            </a:p>
          </p:txBody>
        </p:sp>
      </p:grpSp>
      <p:sp>
        <p:nvSpPr>
          <p:cNvPr id="910373" name="AutoShape 37"/>
          <p:cNvSpPr>
            <a:spLocks noChangeArrowheads="1"/>
          </p:cNvSpPr>
          <p:nvPr/>
        </p:nvSpPr>
        <p:spPr bwMode="auto">
          <a:xfrm>
            <a:off x="6172200" y="4876800"/>
            <a:ext cx="228600" cy="228600"/>
          </a:xfrm>
          <a:prstGeom prst="diamond">
            <a:avLst/>
          </a:prstGeom>
          <a:solidFill>
            <a:schemeClr val="tx1"/>
          </a:solidFill>
          <a:ln w="9525">
            <a:solidFill>
              <a:schemeClr val="tx1"/>
            </a:solidFill>
            <a:miter lim="800000"/>
            <a:headEnd/>
            <a:tailEnd/>
          </a:ln>
        </p:spPr>
        <p:txBody>
          <a:bodyPr wrap="none" anchor="ctr"/>
          <a:lstStyle/>
          <a:p>
            <a:endParaRPr lang="en-US"/>
          </a:p>
        </p:txBody>
      </p:sp>
      <p:sp>
        <p:nvSpPr>
          <p:cNvPr id="39945" name="Text Box 38"/>
          <p:cNvSpPr txBox="1">
            <a:spLocks noChangeArrowheads="1"/>
          </p:cNvSpPr>
          <p:nvPr/>
        </p:nvSpPr>
        <p:spPr bwMode="auto">
          <a:xfrm>
            <a:off x="7527925" y="6110288"/>
            <a:ext cx="414338" cy="400050"/>
          </a:xfrm>
          <a:prstGeom prst="rect">
            <a:avLst/>
          </a:prstGeom>
          <a:noFill/>
          <a:ln w="9525">
            <a:noFill/>
            <a:miter lim="800000"/>
            <a:headEnd/>
            <a:tailEnd/>
          </a:ln>
        </p:spPr>
        <p:txBody>
          <a:bodyPr wrap="none">
            <a:spAutoFit/>
          </a:bodyPr>
          <a:lstStyle/>
          <a:p>
            <a:pPr eaLnBrk="0" hangingPunct="0">
              <a:spcBef>
                <a:spcPct val="20000"/>
              </a:spcBef>
            </a:pPr>
            <a:r>
              <a:rPr lang="en-US" sz="2000">
                <a:latin typeface="Rockwell" pitchFamily="18" charset="0"/>
              </a:rPr>
              <a:t>-1</a:t>
            </a:r>
            <a:endParaRPr lang="en-US" sz="1400">
              <a:latin typeface="Rockwell" pitchFamily="18" charset="0"/>
            </a:endParaRPr>
          </a:p>
        </p:txBody>
      </p:sp>
      <p:sp>
        <p:nvSpPr>
          <p:cNvPr id="39946" name="Text Box 39"/>
          <p:cNvSpPr txBox="1">
            <a:spLocks noChangeArrowheads="1"/>
          </p:cNvSpPr>
          <p:nvPr/>
        </p:nvSpPr>
        <p:spPr bwMode="auto">
          <a:xfrm>
            <a:off x="7766050" y="5927725"/>
            <a:ext cx="322263" cy="396875"/>
          </a:xfrm>
          <a:prstGeom prst="rect">
            <a:avLst/>
          </a:prstGeom>
          <a:noFill/>
          <a:ln w="9525">
            <a:noFill/>
            <a:miter lim="800000"/>
            <a:headEnd/>
            <a:tailEnd/>
          </a:ln>
        </p:spPr>
        <p:txBody>
          <a:bodyPr wrap="none">
            <a:spAutoFit/>
          </a:bodyPr>
          <a:lstStyle/>
          <a:p>
            <a:pPr eaLnBrk="0" hangingPunct="0">
              <a:spcBef>
                <a:spcPct val="20000"/>
              </a:spcBef>
            </a:pPr>
            <a:r>
              <a:rPr lang="en-US" sz="2000">
                <a:latin typeface="Rockwell" pitchFamily="18" charset="0"/>
              </a:rPr>
              <a:t>0</a:t>
            </a:r>
            <a:endParaRPr lang="en-US" sz="1400">
              <a:latin typeface="Rockwell" pitchFamily="18" charset="0"/>
            </a:endParaRPr>
          </a:p>
        </p:txBody>
      </p:sp>
      <p:sp>
        <p:nvSpPr>
          <p:cNvPr id="39947" name="Text Box 40"/>
          <p:cNvSpPr txBox="1">
            <a:spLocks noChangeArrowheads="1"/>
          </p:cNvSpPr>
          <p:nvPr/>
        </p:nvSpPr>
        <p:spPr bwMode="auto">
          <a:xfrm>
            <a:off x="7994650" y="5715000"/>
            <a:ext cx="322263" cy="396875"/>
          </a:xfrm>
          <a:prstGeom prst="rect">
            <a:avLst/>
          </a:prstGeom>
          <a:noFill/>
          <a:ln w="9525">
            <a:noFill/>
            <a:miter lim="800000"/>
            <a:headEnd/>
            <a:tailEnd/>
          </a:ln>
        </p:spPr>
        <p:txBody>
          <a:bodyPr wrap="none">
            <a:spAutoFit/>
          </a:bodyPr>
          <a:lstStyle/>
          <a:p>
            <a:pPr eaLnBrk="0" hangingPunct="0">
              <a:spcBef>
                <a:spcPct val="20000"/>
              </a:spcBef>
            </a:pPr>
            <a:r>
              <a:rPr lang="en-US" sz="2000">
                <a:latin typeface="Rockwell" pitchFamily="18" charset="0"/>
              </a:rPr>
              <a:t>1</a:t>
            </a:r>
            <a:endParaRPr lang="en-US" sz="1400">
              <a:latin typeface="Rockwell" pitchFamily="18" charset="0"/>
            </a:endParaRPr>
          </a:p>
        </p:txBody>
      </p:sp>
      <p:sp>
        <p:nvSpPr>
          <p:cNvPr id="910377" name="Line 41"/>
          <p:cNvSpPr>
            <a:spLocks noChangeShapeType="1"/>
          </p:cNvSpPr>
          <p:nvPr/>
        </p:nvSpPr>
        <p:spPr bwMode="auto">
          <a:xfrm>
            <a:off x="4000496" y="4857760"/>
            <a:ext cx="2095504" cy="95240"/>
          </a:xfrm>
          <a:prstGeom prst="line">
            <a:avLst/>
          </a:prstGeom>
          <a:noFill/>
          <a:ln w="12700">
            <a:solidFill>
              <a:schemeClr val="tx1"/>
            </a:solidFill>
            <a:prstDash val="dash"/>
            <a:round/>
            <a:headEnd/>
            <a:tailEnd type="triangle" w="med" len="med"/>
          </a:ln>
        </p:spPr>
        <p:txBody>
          <a:bodyPr wrap="none" anchor="ctr"/>
          <a:lstStyle/>
          <a:p>
            <a:endParaRPr lang="en-US"/>
          </a:p>
        </p:txBody>
      </p:sp>
      <p:sp>
        <p:nvSpPr>
          <p:cNvPr id="39949" name="Text Box 42"/>
          <p:cNvSpPr txBox="1">
            <a:spLocks noChangeArrowheads="1"/>
          </p:cNvSpPr>
          <p:nvPr/>
        </p:nvSpPr>
        <p:spPr bwMode="auto">
          <a:xfrm>
            <a:off x="1371600" y="4953000"/>
            <a:ext cx="2895600" cy="1200329"/>
          </a:xfrm>
          <a:prstGeom prst="rect">
            <a:avLst/>
          </a:prstGeom>
          <a:noFill/>
          <a:ln w="9525">
            <a:noFill/>
            <a:miter lim="800000"/>
            <a:headEnd/>
            <a:tailEnd/>
          </a:ln>
        </p:spPr>
        <p:txBody>
          <a:bodyPr>
            <a:spAutoFit/>
          </a:bodyPr>
          <a:lstStyle/>
          <a:p>
            <a:pPr>
              <a:spcBef>
                <a:spcPct val="50000"/>
              </a:spcBef>
            </a:pPr>
            <a:r>
              <a:rPr lang="sr-Latn-BA" dirty="0" smtClean="0">
                <a:latin typeface="Arial Unicode MS" pitchFamily="34" charset="-128"/>
              </a:rPr>
              <a:t>Vrijednost </a:t>
            </a:r>
            <a:r>
              <a:rPr lang="en-US" dirty="0" smtClean="0">
                <a:latin typeface="Arial Unicode MS" pitchFamily="34" charset="-128"/>
              </a:rPr>
              <a:t>&gt; </a:t>
            </a:r>
            <a:r>
              <a:rPr lang="en-US" i="1" dirty="0">
                <a:latin typeface="Arial Unicode MS" pitchFamily="34" charset="-128"/>
              </a:rPr>
              <a:t>t</a:t>
            </a:r>
            <a:r>
              <a:rPr lang="en-US" dirty="0">
                <a:latin typeface="Arial Unicode MS" pitchFamily="34" charset="-128"/>
              </a:rPr>
              <a:t>: </a:t>
            </a:r>
            <a:r>
              <a:rPr lang="sr-Latn-BA" dirty="0" smtClean="0">
                <a:latin typeface="Arial Unicode MS" pitchFamily="34" charset="-128"/>
              </a:rPr>
              <a:t>+1</a:t>
            </a:r>
            <a:endParaRPr lang="en-US" dirty="0">
              <a:latin typeface="Arial Unicode MS" pitchFamily="34" charset="-128"/>
            </a:endParaRPr>
          </a:p>
          <a:p>
            <a:pPr>
              <a:spcBef>
                <a:spcPct val="50000"/>
              </a:spcBef>
            </a:pPr>
            <a:r>
              <a:rPr lang="sr-Latn-BA" dirty="0" smtClean="0">
                <a:latin typeface="Arial Unicode MS" pitchFamily="34" charset="-128"/>
              </a:rPr>
              <a:t>Vrijednost</a:t>
            </a:r>
            <a:r>
              <a:rPr lang="en-US" dirty="0" smtClean="0">
                <a:latin typeface="Arial Unicode MS" pitchFamily="34" charset="-128"/>
              </a:rPr>
              <a:t> </a:t>
            </a:r>
            <a:r>
              <a:rPr lang="en-US" dirty="0">
                <a:latin typeface="Arial Unicode MS" pitchFamily="34" charset="-128"/>
              </a:rPr>
              <a:t>&lt; -</a:t>
            </a:r>
            <a:r>
              <a:rPr lang="en-US" i="1" dirty="0">
                <a:latin typeface="Arial Unicode MS" pitchFamily="34" charset="-128"/>
              </a:rPr>
              <a:t>t</a:t>
            </a:r>
            <a:r>
              <a:rPr lang="en-US" dirty="0">
                <a:latin typeface="Arial Unicode MS" pitchFamily="34" charset="-128"/>
              </a:rPr>
              <a:t>: </a:t>
            </a:r>
            <a:r>
              <a:rPr lang="sr-Latn-BA" dirty="0" smtClean="0">
                <a:latin typeface="Arial Unicode MS" pitchFamily="34" charset="-128"/>
              </a:rPr>
              <a:t>-1</a:t>
            </a:r>
            <a:endParaRPr lang="en-US" dirty="0">
              <a:latin typeface="Arial Unicode MS" pitchFamily="34" charset="-128"/>
            </a:endParaRPr>
          </a:p>
          <a:p>
            <a:pPr>
              <a:spcBef>
                <a:spcPct val="50000"/>
              </a:spcBef>
            </a:pPr>
            <a:r>
              <a:rPr lang="sr-Latn-BA" dirty="0" smtClean="0">
                <a:latin typeface="Arial Unicode MS" pitchFamily="34" charset="-128"/>
              </a:rPr>
              <a:t>Inače</a:t>
            </a:r>
            <a:r>
              <a:rPr lang="en-US" dirty="0" smtClean="0">
                <a:latin typeface="Arial Unicode MS" pitchFamily="34" charset="-128"/>
              </a:rPr>
              <a:t>: </a:t>
            </a:r>
            <a:r>
              <a:rPr lang="sr-Latn-BA" dirty="0" smtClean="0">
                <a:latin typeface="Arial Unicode MS" pitchFamily="34" charset="-128"/>
              </a:rPr>
              <a:t>ne znam</a:t>
            </a:r>
            <a:endParaRPr lang="en-US" dirty="0">
              <a:latin typeface="Arial Unicode MS" pitchFamily="34" charset="-128"/>
            </a:endParaRPr>
          </a:p>
        </p:txBody>
      </p:sp>
      <p:sp>
        <p:nvSpPr>
          <p:cNvPr id="39950" name="TextBox 4"/>
          <p:cNvSpPr txBox="1">
            <a:spLocks noChangeArrowheads="1"/>
          </p:cNvSpPr>
          <p:nvPr/>
        </p:nvSpPr>
        <p:spPr bwMode="auto">
          <a:xfrm>
            <a:off x="7620000" y="-33338"/>
            <a:ext cx="1098550" cy="338138"/>
          </a:xfrm>
          <a:prstGeom prst="rect">
            <a:avLst/>
          </a:prstGeom>
          <a:noFill/>
          <a:ln w="9525">
            <a:noFill/>
            <a:miter lim="800000"/>
            <a:headEnd/>
            <a:tailEnd/>
          </a:ln>
        </p:spPr>
        <p:txBody>
          <a:bodyPr wrap="none" anchor="ctr">
            <a:spAutoFit/>
          </a:bodyPr>
          <a:lstStyle/>
          <a:p>
            <a:r>
              <a:rPr lang="en-US" sz="1600">
                <a:solidFill>
                  <a:srgbClr val="FBFCFF"/>
                </a:solidFill>
              </a:rPr>
              <a:t>Sec. 15.1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103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9103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0373" grpId="0" animBg="1"/>
      <p:bldP spid="910377"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Number Placeholder 5"/>
          <p:cNvSpPr>
            <a:spLocks noGrp="1"/>
          </p:cNvSpPr>
          <p:nvPr>
            <p:ph type="sldNum" sz="quarter" idx="12"/>
          </p:nvPr>
        </p:nvSpPr>
        <p:spPr bwMode="auto">
          <a:noFill/>
          <a:ln>
            <a:miter lim="800000"/>
            <a:headEnd/>
            <a:tailEnd/>
          </a:ln>
        </p:spPr>
        <p:txBody>
          <a:bodyPr/>
          <a:lstStyle/>
          <a:p>
            <a:fld id="{13C67407-4080-4D74-A74E-C0049D392BAD}" type="slidenum">
              <a:rPr lang="en-US">
                <a:ea typeface="MS PGothic" pitchFamily="34" charset="-128"/>
              </a:rPr>
              <a:pPr/>
              <a:t>62</a:t>
            </a:fld>
            <a:endParaRPr lang="en-US">
              <a:ea typeface="MS PGothic" pitchFamily="34" charset="-128"/>
            </a:endParaRPr>
          </a:p>
        </p:txBody>
      </p:sp>
      <p:sp>
        <p:nvSpPr>
          <p:cNvPr id="40962" name="Rectangle 2"/>
          <p:cNvSpPr>
            <a:spLocks noGrp="1" noChangeArrowheads="1"/>
          </p:cNvSpPr>
          <p:nvPr>
            <p:ph type="title"/>
          </p:nvPr>
        </p:nvSpPr>
        <p:spPr/>
        <p:txBody>
          <a:bodyPr/>
          <a:lstStyle/>
          <a:p>
            <a:pPr eaLnBrk="1" hangingPunct="1"/>
            <a:r>
              <a:rPr lang="en-US" dirty="0" smtClean="0"/>
              <a:t>Linear</a:t>
            </a:r>
            <a:r>
              <a:rPr lang="sr-Latn-BA" dirty="0" smtClean="0"/>
              <a:t>ne</a:t>
            </a:r>
            <a:r>
              <a:rPr lang="en-US" dirty="0" smtClean="0"/>
              <a:t> SVM:  S</a:t>
            </a:r>
            <a:r>
              <a:rPr lang="sr-Latn-BA" dirty="0" smtClean="0"/>
              <a:t>ažetak</a:t>
            </a:r>
            <a:endParaRPr lang="en-US" dirty="0" smtClean="0"/>
          </a:p>
        </p:txBody>
      </p:sp>
      <p:sp>
        <p:nvSpPr>
          <p:cNvPr id="40963" name="Rectangle 3"/>
          <p:cNvSpPr>
            <a:spLocks noGrp="1" noChangeArrowheads="1"/>
          </p:cNvSpPr>
          <p:nvPr>
            <p:ph type="body" idx="1"/>
          </p:nvPr>
        </p:nvSpPr>
        <p:spPr/>
        <p:txBody>
          <a:bodyPr/>
          <a:lstStyle/>
          <a:p>
            <a:pPr eaLnBrk="1" hangingPunct="1"/>
            <a:r>
              <a:rPr lang="sr-Latn-BA" sz="2000" dirty="0" smtClean="0"/>
              <a:t>Uzorci se klasifikuju pomoću hiperravni odlučivanja</a:t>
            </a:r>
            <a:endParaRPr lang="en-US" sz="2000" i="1" dirty="0" smtClean="0"/>
          </a:p>
          <a:p>
            <a:pPr eaLnBrk="1" hangingPunct="1"/>
            <a:endParaRPr lang="en-US" sz="1000" dirty="0" smtClean="0"/>
          </a:p>
          <a:p>
            <a:pPr eaLnBrk="1" hangingPunct="1"/>
            <a:r>
              <a:rPr lang="sr-Latn-BA" sz="2000" dirty="0" smtClean="0"/>
              <a:t>“Najvažniji” trening uzorci su vektor nosači – oni definišu hiperravan odlučivanja</a:t>
            </a:r>
            <a:endParaRPr lang="en-US" sz="2000" dirty="0" smtClean="0"/>
          </a:p>
          <a:p>
            <a:pPr eaLnBrk="1" hangingPunct="1"/>
            <a:endParaRPr lang="en-US" sz="1000" dirty="0" smtClean="0"/>
          </a:p>
          <a:p>
            <a:pPr eaLnBrk="1" hangingPunct="1"/>
            <a:r>
              <a:rPr lang="sr-Latn-BA" sz="2000" dirty="0" smtClean="0"/>
              <a:t>Algoritmima za kvadratnu optimizaciju se mogu pronaći trening uzorci </a:t>
            </a:r>
            <a:r>
              <a:rPr lang="en-US" sz="2000" dirty="0" smtClean="0"/>
              <a:t> </a:t>
            </a:r>
            <a:r>
              <a:rPr lang="en-US" sz="2000" b="1" dirty="0" smtClean="0"/>
              <a:t>x</a:t>
            </a:r>
            <a:r>
              <a:rPr lang="en-US" sz="2000" b="1" baseline="-25000" dirty="0" smtClean="0"/>
              <a:t>i </a:t>
            </a:r>
            <a:r>
              <a:rPr lang="sr-Latn-BA" sz="2000" b="1" baseline="-25000" dirty="0" smtClean="0"/>
              <a:t>    </a:t>
            </a:r>
            <a:r>
              <a:rPr lang="sr-Latn-BA" sz="2000" dirty="0" smtClean="0"/>
              <a:t>koji predstavljaju vektore nosače i imaju nenulte Lagranžove multiplikatore</a:t>
            </a:r>
            <a:r>
              <a:rPr lang="en-US" sz="2000" dirty="0" smtClean="0"/>
              <a:t> </a:t>
            </a:r>
            <a:r>
              <a:rPr lang="el-GR" sz="2000" i="1" dirty="0" smtClean="0">
                <a:cs typeface="Times New Roman" pitchFamily="18" charset="0"/>
              </a:rPr>
              <a:t>α</a:t>
            </a:r>
            <a:r>
              <a:rPr lang="en-US" sz="2000" i="1" baseline="-25000" dirty="0" err="1" smtClean="0">
                <a:cs typeface="Times New Roman" pitchFamily="18" charset="0"/>
              </a:rPr>
              <a:t>i</a:t>
            </a:r>
            <a:r>
              <a:rPr lang="en-US" sz="2000" b="1" i="1" dirty="0" smtClean="0">
                <a:cs typeface="Times New Roman" pitchFamily="18" charset="0"/>
              </a:rPr>
              <a:t>.</a:t>
            </a:r>
            <a:r>
              <a:rPr lang="en-US" sz="2000" i="1" dirty="0" smtClean="0">
                <a:cs typeface="Times New Roman" pitchFamily="18" charset="0"/>
              </a:rPr>
              <a:t> </a:t>
            </a:r>
          </a:p>
          <a:p>
            <a:pPr eaLnBrk="1" hangingPunct="1"/>
            <a:endParaRPr lang="en-US" sz="1000" dirty="0" smtClean="0">
              <a:cs typeface="Times New Roman" pitchFamily="18" charset="0"/>
            </a:endParaRPr>
          </a:p>
          <a:p>
            <a:pPr eaLnBrk="1" hangingPunct="1"/>
            <a:r>
              <a:rPr lang="sr-Latn-BA" sz="2000" dirty="0" smtClean="0">
                <a:cs typeface="Times New Roman" pitchFamily="18" charset="0"/>
              </a:rPr>
              <a:t>U dualnoj formulaciji i rješenju trening uzorci se javljaju samo u skalarnim proizvodima</a:t>
            </a:r>
            <a:r>
              <a:rPr lang="en-US" sz="2000" dirty="0" smtClean="0">
                <a:cs typeface="Times New Roman" pitchFamily="18" charset="0"/>
              </a:rPr>
              <a:t>: </a:t>
            </a:r>
            <a:endParaRPr lang="en-US" sz="2000" b="1" baseline="-25000" dirty="0" smtClean="0"/>
          </a:p>
        </p:txBody>
      </p:sp>
      <p:sp>
        <p:nvSpPr>
          <p:cNvPr id="40964" name="Text Box 4"/>
          <p:cNvSpPr txBox="1">
            <a:spLocks noChangeArrowheads="1"/>
          </p:cNvSpPr>
          <p:nvPr/>
        </p:nvSpPr>
        <p:spPr bwMode="auto">
          <a:xfrm>
            <a:off x="800100" y="5143500"/>
            <a:ext cx="4152900" cy="1384995"/>
          </a:xfrm>
          <a:prstGeom prst="rect">
            <a:avLst/>
          </a:prstGeom>
          <a:noFill/>
          <a:ln w="25400">
            <a:solidFill>
              <a:srgbClr val="008000"/>
            </a:solidFill>
            <a:miter lim="800000"/>
            <a:headEnd/>
            <a:tailEnd/>
          </a:ln>
        </p:spPr>
        <p:txBody>
          <a:bodyPr>
            <a:spAutoFit/>
          </a:bodyPr>
          <a:lstStyle/>
          <a:p>
            <a:r>
              <a:rPr lang="sr-Latn-BA" sz="1600" dirty="0" smtClean="0">
                <a:latin typeface="Times New Roman" pitchFamily="18" charset="0"/>
              </a:rPr>
              <a:t>Naći </a:t>
            </a:r>
            <a:r>
              <a:rPr lang="el-GR" sz="1600" i="1" dirty="0" smtClean="0">
                <a:latin typeface="Times New Roman" pitchFamily="18" charset="0"/>
                <a:cs typeface="Times New Roman" pitchFamily="18" charset="0"/>
              </a:rPr>
              <a:t>α</a:t>
            </a:r>
            <a:r>
              <a:rPr lang="en-US" sz="1600" i="1" baseline="-25000" dirty="0">
                <a:latin typeface="Times New Roman" pitchFamily="18" charset="0"/>
                <a:cs typeface="Times New Roman" pitchFamily="18" charset="0"/>
              </a:rPr>
              <a:t>1</a:t>
            </a:r>
            <a:r>
              <a:rPr lang="en-US" sz="1600" i="1" dirty="0">
                <a:latin typeface="Times New Roman" pitchFamily="18" charset="0"/>
                <a:cs typeface="Times New Roman" pitchFamily="18" charset="0"/>
              </a:rPr>
              <a:t>…</a:t>
            </a:r>
            <a:r>
              <a:rPr lang="el-GR" sz="1600" i="1" dirty="0">
                <a:latin typeface="Times New Roman" pitchFamily="18" charset="0"/>
                <a:cs typeface="Times New Roman" pitchFamily="18" charset="0"/>
              </a:rPr>
              <a:t>α</a:t>
            </a:r>
            <a:r>
              <a:rPr lang="en-US" sz="1600" i="1" baseline="-25000" dirty="0">
                <a:latin typeface="Times New Roman" pitchFamily="18" charset="0"/>
                <a:cs typeface="Times New Roman" pitchFamily="18" charset="0"/>
              </a:rPr>
              <a:t>N</a:t>
            </a:r>
            <a:r>
              <a:rPr lang="en-US" sz="1600" baseline="-25000" dirty="0">
                <a:latin typeface="Times New Roman" pitchFamily="18" charset="0"/>
                <a:cs typeface="Times New Roman" pitchFamily="18" charset="0"/>
              </a:rPr>
              <a:t> </a:t>
            </a:r>
            <a:r>
              <a:rPr lang="sr-Latn-BA" sz="1600" dirty="0" smtClean="0">
                <a:latin typeface="Times New Roman" pitchFamily="18" charset="0"/>
                <a:cs typeface="Times New Roman" pitchFamily="18" charset="0"/>
              </a:rPr>
              <a:t> tako da</a:t>
            </a:r>
            <a:endParaRPr lang="en-US" sz="1600" dirty="0">
              <a:latin typeface="Times New Roman" pitchFamily="18" charset="0"/>
            </a:endParaRPr>
          </a:p>
          <a:p>
            <a:r>
              <a:rPr lang="en-US" sz="1600" b="1" dirty="0">
                <a:latin typeface="Times New Roman" pitchFamily="18" charset="0"/>
                <a:cs typeface="Times New Roman" pitchFamily="18" charset="0"/>
              </a:rPr>
              <a:t>Q</a:t>
            </a:r>
            <a:r>
              <a:rPr lang="en-US" sz="1600" dirty="0">
                <a:latin typeface="Times New Roman" pitchFamily="18" charset="0"/>
                <a:cs typeface="Times New Roman" pitchFamily="18" charset="0"/>
              </a:rPr>
              <a:t>(</a:t>
            </a:r>
            <a:r>
              <a:rPr lang="el-GR" sz="1800" b="1" dirty="0">
                <a:latin typeface="Times New Roman" pitchFamily="18" charset="0"/>
              </a:rPr>
              <a:t>α</a:t>
            </a:r>
            <a:r>
              <a:rPr lang="en-US" sz="1600" dirty="0">
                <a:latin typeface="Times New Roman" pitchFamily="18" charset="0"/>
                <a:cs typeface="Times New Roman" pitchFamily="18" charset="0"/>
              </a:rPr>
              <a:t>)</a:t>
            </a:r>
            <a:r>
              <a:rPr lang="en-US" sz="1600" b="1" dirty="0">
                <a:latin typeface="Times New Roman" pitchFamily="18" charset="0"/>
                <a:cs typeface="Times New Roman" pitchFamily="18" charset="0"/>
              </a:rPr>
              <a:t> =</a:t>
            </a:r>
            <a:r>
              <a:rPr lang="el-GR" sz="1800" dirty="0">
                <a:latin typeface="Times New Roman" pitchFamily="18" charset="0"/>
                <a:cs typeface="Times New Roman" pitchFamily="18" charset="0"/>
              </a:rPr>
              <a:t>Σ</a:t>
            </a:r>
            <a:r>
              <a:rPr lang="el-GR" sz="1600" i="1" dirty="0">
                <a:latin typeface="Times New Roman" pitchFamily="18" charset="0"/>
                <a:cs typeface="Times New Roman" pitchFamily="18" charset="0"/>
              </a:rPr>
              <a:t>α</a:t>
            </a:r>
            <a:r>
              <a:rPr lang="en-US" sz="1600" i="1" baseline="-25000" dirty="0" err="1">
                <a:latin typeface="Times New Roman" pitchFamily="18" charset="0"/>
                <a:cs typeface="Times New Roman" pitchFamily="18" charset="0"/>
              </a:rPr>
              <a:t>i</a:t>
            </a:r>
            <a:r>
              <a:rPr lang="en-US" sz="1600" baseline="-25000" dirty="0">
                <a:latin typeface="Times New Roman" pitchFamily="18" charset="0"/>
                <a:cs typeface="Times New Roman" pitchFamily="18" charset="0"/>
              </a:rPr>
              <a:t>  </a:t>
            </a:r>
            <a:r>
              <a:rPr lang="en-US" sz="1600" dirty="0">
                <a:latin typeface="Times New Roman" pitchFamily="18" charset="0"/>
                <a:cs typeface="Times New Roman" pitchFamily="18" charset="0"/>
              </a:rPr>
              <a:t>- </a:t>
            </a:r>
            <a:r>
              <a:rPr lang="en-US" sz="1600" b="1" dirty="0">
                <a:latin typeface="Times New Roman" pitchFamily="18" charset="0"/>
                <a:cs typeface="Times New Roman" pitchFamily="18" charset="0"/>
              </a:rPr>
              <a:t>½</a:t>
            </a:r>
            <a:r>
              <a:rPr lang="el-GR" sz="1800" dirty="0">
                <a:latin typeface="Times New Roman" pitchFamily="18" charset="0"/>
              </a:rPr>
              <a:t>ΣΣ</a:t>
            </a:r>
            <a:r>
              <a:rPr lang="el-GR" sz="1600" i="1" dirty="0">
                <a:latin typeface="Times New Roman" pitchFamily="18" charset="0"/>
                <a:cs typeface="Times New Roman" pitchFamily="18" charset="0"/>
              </a:rPr>
              <a:t>α</a:t>
            </a:r>
            <a:r>
              <a:rPr lang="en-US" sz="1600" i="1" baseline="-25000" dirty="0" err="1">
                <a:latin typeface="Times New Roman" pitchFamily="18" charset="0"/>
                <a:cs typeface="Times New Roman" pitchFamily="18" charset="0"/>
              </a:rPr>
              <a:t>i</a:t>
            </a:r>
            <a:r>
              <a:rPr lang="el-GR" sz="1600" i="1" dirty="0">
                <a:latin typeface="Times New Roman" pitchFamily="18" charset="0"/>
                <a:cs typeface="Times New Roman" pitchFamily="18" charset="0"/>
              </a:rPr>
              <a:t>α</a:t>
            </a:r>
            <a:r>
              <a:rPr lang="en-US" sz="1600" i="1" baseline="-25000" dirty="0" err="1">
                <a:latin typeface="Times New Roman" pitchFamily="18" charset="0"/>
                <a:cs typeface="Times New Roman" pitchFamily="18" charset="0"/>
              </a:rPr>
              <a:t>j</a:t>
            </a:r>
            <a:r>
              <a:rPr lang="en-US" sz="1600" i="1" dirty="0" err="1">
                <a:latin typeface="Times New Roman" pitchFamily="18" charset="0"/>
                <a:cs typeface="Times New Roman" pitchFamily="18" charset="0"/>
              </a:rPr>
              <a:t>y</a:t>
            </a:r>
            <a:r>
              <a:rPr lang="en-US" sz="1600" i="1" baseline="-25000" dirty="0" err="1">
                <a:latin typeface="Times New Roman" pitchFamily="18" charset="0"/>
                <a:cs typeface="Times New Roman" pitchFamily="18" charset="0"/>
              </a:rPr>
              <a:t>i</a:t>
            </a:r>
            <a:r>
              <a:rPr lang="en-US" sz="1600" i="1" dirty="0" err="1">
                <a:latin typeface="Times New Roman" pitchFamily="18" charset="0"/>
                <a:cs typeface="Times New Roman" pitchFamily="18" charset="0"/>
              </a:rPr>
              <a:t>y</a:t>
            </a:r>
            <a:r>
              <a:rPr lang="en-US" sz="1600" i="1" baseline="-25000" dirty="0" err="1">
                <a:latin typeface="Times New Roman" pitchFamily="18" charset="0"/>
                <a:cs typeface="Times New Roman" pitchFamily="18" charset="0"/>
              </a:rPr>
              <a:t>j</a:t>
            </a:r>
            <a:r>
              <a:rPr lang="en-US" sz="1600" b="1" dirty="0" err="1">
                <a:latin typeface="Times New Roman" pitchFamily="18" charset="0"/>
              </a:rPr>
              <a:t>x</a:t>
            </a:r>
            <a:r>
              <a:rPr lang="en-US" sz="1600" b="1" baseline="-25000" dirty="0" err="1">
                <a:latin typeface="Times New Roman" pitchFamily="18" charset="0"/>
              </a:rPr>
              <a:t>i</a:t>
            </a:r>
            <a:r>
              <a:rPr lang="en-US" sz="1600" b="1" baseline="30000" dirty="0" err="1">
                <a:latin typeface="Times New Roman" pitchFamily="18" charset="0"/>
              </a:rPr>
              <a:t>T</a:t>
            </a:r>
            <a:r>
              <a:rPr lang="en-US" sz="1600" b="1" dirty="0" err="1">
                <a:latin typeface="Times New Roman" pitchFamily="18" charset="0"/>
              </a:rPr>
              <a:t>x</a:t>
            </a:r>
            <a:r>
              <a:rPr lang="en-US" sz="1600" b="1" baseline="-25000" dirty="0" err="1">
                <a:latin typeface="Times New Roman" pitchFamily="18" charset="0"/>
              </a:rPr>
              <a:t>j</a:t>
            </a:r>
            <a:r>
              <a:rPr lang="en-US" sz="1600" b="1" dirty="0">
                <a:latin typeface="Times New Roman" pitchFamily="18" charset="0"/>
              </a:rPr>
              <a:t> </a:t>
            </a:r>
            <a:r>
              <a:rPr lang="en-US" sz="1600" dirty="0" err="1" smtClean="0">
                <a:latin typeface="Times New Roman" pitchFamily="18" charset="0"/>
              </a:rPr>
              <a:t>i</a:t>
            </a:r>
            <a:r>
              <a:rPr lang="sr-Latn-BA" sz="1600" dirty="0" smtClean="0">
                <a:latin typeface="Times New Roman" pitchFamily="18" charset="0"/>
              </a:rPr>
              <a:t>ma maksimalnu vrijednost i</a:t>
            </a:r>
            <a:endParaRPr lang="en-US" sz="1600" dirty="0">
              <a:latin typeface="Times New Roman" pitchFamily="18" charset="0"/>
            </a:endParaRPr>
          </a:p>
          <a:p>
            <a:r>
              <a:rPr lang="en-US" sz="1600" dirty="0">
                <a:latin typeface="Times New Roman" pitchFamily="18" charset="0"/>
              </a:rPr>
              <a:t>(1)</a:t>
            </a:r>
            <a:r>
              <a:rPr lang="en-US" sz="1800" dirty="0">
                <a:latin typeface="Times New Roman" pitchFamily="18" charset="0"/>
              </a:rPr>
              <a:t>  </a:t>
            </a:r>
            <a:r>
              <a:rPr lang="el-GR" sz="1800" dirty="0">
                <a:latin typeface="Times New Roman" pitchFamily="18" charset="0"/>
              </a:rPr>
              <a:t>Σ</a:t>
            </a:r>
            <a:r>
              <a:rPr lang="el-GR" sz="1600" i="1" dirty="0">
                <a:latin typeface="Times New Roman" pitchFamily="18" charset="0"/>
                <a:cs typeface="Times New Roman" pitchFamily="18" charset="0"/>
              </a:rPr>
              <a:t>α</a:t>
            </a:r>
            <a:r>
              <a:rPr lang="en-US" sz="1600" i="1" baseline="-25000" dirty="0" err="1">
                <a:latin typeface="Times New Roman" pitchFamily="18" charset="0"/>
                <a:cs typeface="Times New Roman" pitchFamily="18" charset="0"/>
              </a:rPr>
              <a:t>i</a:t>
            </a:r>
            <a:r>
              <a:rPr lang="en-US" sz="1600" i="1" dirty="0" err="1">
                <a:latin typeface="Times New Roman" pitchFamily="18" charset="0"/>
                <a:cs typeface="Times New Roman" pitchFamily="18" charset="0"/>
              </a:rPr>
              <a:t>y</a:t>
            </a:r>
            <a:r>
              <a:rPr lang="en-US" sz="1600" i="1" baseline="-25000" dirty="0" err="1">
                <a:latin typeface="Times New Roman" pitchFamily="18" charset="0"/>
                <a:cs typeface="Times New Roman" pitchFamily="18" charset="0"/>
              </a:rPr>
              <a:t>i</a:t>
            </a:r>
            <a:r>
              <a:rPr lang="en-US" sz="1600" baseline="-25000" dirty="0">
                <a:latin typeface="Times New Roman" pitchFamily="18" charset="0"/>
                <a:cs typeface="Times New Roman" pitchFamily="18" charset="0"/>
              </a:rPr>
              <a:t> </a:t>
            </a:r>
            <a:r>
              <a:rPr lang="en-US" sz="1600" dirty="0">
                <a:latin typeface="Times New Roman" pitchFamily="18" charset="0"/>
                <a:cs typeface="Times New Roman" pitchFamily="18" charset="0"/>
              </a:rPr>
              <a:t>= 0</a:t>
            </a:r>
            <a:endParaRPr lang="en-US" sz="1600" dirty="0">
              <a:latin typeface="Times New Roman" pitchFamily="18" charset="0"/>
            </a:endParaRPr>
          </a:p>
          <a:p>
            <a:r>
              <a:rPr lang="en-US" sz="1600" dirty="0">
                <a:latin typeface="Times New Roman" pitchFamily="18" charset="0"/>
              </a:rPr>
              <a:t>(2)  0 </a:t>
            </a:r>
            <a:r>
              <a:rPr lang="en-US" sz="1600" b="1" dirty="0">
                <a:latin typeface="Times New Roman" pitchFamily="18" charset="0"/>
                <a:cs typeface="Times New Roman" pitchFamily="18" charset="0"/>
              </a:rPr>
              <a:t>≤</a:t>
            </a:r>
            <a:r>
              <a:rPr lang="en-US" sz="1600" dirty="0">
                <a:latin typeface="Times New Roman" pitchFamily="18" charset="0"/>
              </a:rPr>
              <a:t> </a:t>
            </a:r>
            <a:r>
              <a:rPr lang="el-GR" sz="1600" i="1" dirty="0">
                <a:latin typeface="Times New Roman" pitchFamily="18" charset="0"/>
                <a:cs typeface="Times New Roman" pitchFamily="18" charset="0"/>
              </a:rPr>
              <a:t>α</a:t>
            </a:r>
            <a:r>
              <a:rPr lang="en-US" sz="1600" i="1" baseline="-25000" dirty="0" err="1">
                <a:latin typeface="Times New Roman" pitchFamily="18" charset="0"/>
                <a:cs typeface="Times New Roman" pitchFamily="18" charset="0"/>
              </a:rPr>
              <a:t>i</a:t>
            </a:r>
            <a:r>
              <a:rPr lang="en-US" sz="1600" baseline="-25000" dirty="0">
                <a:latin typeface="Times New Roman" pitchFamily="18" charset="0"/>
                <a:cs typeface="Times New Roman" pitchFamily="18" charset="0"/>
              </a:rPr>
              <a:t> </a:t>
            </a:r>
            <a:r>
              <a:rPr lang="en-US" sz="1600" b="1" dirty="0">
                <a:latin typeface="Times New Roman" pitchFamily="18" charset="0"/>
                <a:cs typeface="Times New Roman" pitchFamily="18" charset="0"/>
              </a:rPr>
              <a:t>≤ </a:t>
            </a:r>
            <a:r>
              <a:rPr lang="en-US" sz="1600" i="1" dirty="0">
                <a:latin typeface="Times New Roman" pitchFamily="18" charset="0"/>
                <a:cs typeface="Times New Roman" pitchFamily="18" charset="0"/>
              </a:rPr>
              <a:t>C</a:t>
            </a:r>
            <a:r>
              <a:rPr lang="en-US" sz="1600" dirty="0">
                <a:latin typeface="Times New Roman" pitchFamily="18" charset="0"/>
                <a:cs typeface="Times New Roman" pitchFamily="18" charset="0"/>
              </a:rPr>
              <a:t> for all </a:t>
            </a:r>
            <a:r>
              <a:rPr lang="el-GR" sz="1600" i="1" dirty="0">
                <a:latin typeface="Times New Roman" pitchFamily="18" charset="0"/>
                <a:cs typeface="Times New Roman" pitchFamily="18" charset="0"/>
              </a:rPr>
              <a:t>α</a:t>
            </a:r>
            <a:r>
              <a:rPr lang="en-US" sz="1600" i="1" baseline="-25000" dirty="0" err="1">
                <a:latin typeface="Times New Roman" pitchFamily="18" charset="0"/>
                <a:cs typeface="Times New Roman" pitchFamily="18" charset="0"/>
              </a:rPr>
              <a:t>i</a:t>
            </a:r>
            <a:endParaRPr lang="en-US" sz="1600" i="1" baseline="-25000" dirty="0">
              <a:latin typeface="Times New Roman" pitchFamily="18" charset="0"/>
              <a:cs typeface="Times New Roman" pitchFamily="18" charset="0"/>
            </a:endParaRPr>
          </a:p>
        </p:txBody>
      </p:sp>
      <p:sp>
        <p:nvSpPr>
          <p:cNvPr id="40965" name="AutoShape 5"/>
          <p:cNvSpPr>
            <a:spLocks noChangeArrowheads="1"/>
          </p:cNvSpPr>
          <p:nvPr/>
        </p:nvSpPr>
        <p:spPr bwMode="auto">
          <a:xfrm>
            <a:off x="2905125" y="5457825"/>
            <a:ext cx="419100" cy="323850"/>
          </a:xfrm>
          <a:prstGeom prst="roundRect">
            <a:avLst>
              <a:gd name="adj" fmla="val 16667"/>
            </a:avLst>
          </a:prstGeom>
          <a:noFill/>
          <a:ln w="9525">
            <a:solidFill>
              <a:srgbClr val="FF0000"/>
            </a:solidFill>
            <a:round/>
            <a:headEnd/>
            <a:tailEnd/>
          </a:ln>
        </p:spPr>
        <p:txBody>
          <a:bodyPr wrap="none" anchor="ctr"/>
          <a:lstStyle/>
          <a:p>
            <a:endParaRPr lang="en-US"/>
          </a:p>
        </p:txBody>
      </p:sp>
      <p:sp>
        <p:nvSpPr>
          <p:cNvPr id="40966" name="Text Box 6"/>
          <p:cNvSpPr txBox="1">
            <a:spLocks noChangeArrowheads="1"/>
          </p:cNvSpPr>
          <p:nvPr/>
        </p:nvSpPr>
        <p:spPr bwMode="auto">
          <a:xfrm>
            <a:off x="5372100" y="5105400"/>
            <a:ext cx="2343150" cy="482600"/>
          </a:xfrm>
          <a:prstGeom prst="rect">
            <a:avLst/>
          </a:prstGeom>
          <a:noFill/>
          <a:ln w="25400">
            <a:solidFill>
              <a:srgbClr val="008000"/>
            </a:solidFill>
            <a:miter lim="800000"/>
            <a:headEnd/>
            <a:tailEnd/>
          </a:ln>
        </p:spPr>
        <p:txBody>
          <a:bodyPr>
            <a:spAutoFit/>
          </a:bodyPr>
          <a:lstStyle/>
          <a:p>
            <a:r>
              <a:rPr lang="en-US" sz="2000" i="1">
                <a:latin typeface="Times New Roman" pitchFamily="18" charset="0"/>
              </a:rPr>
              <a:t>f</a:t>
            </a:r>
            <a:r>
              <a:rPr lang="en-US" sz="2000">
                <a:latin typeface="Times New Roman" pitchFamily="18" charset="0"/>
              </a:rPr>
              <a:t>(</a:t>
            </a:r>
            <a:r>
              <a:rPr lang="en-US" sz="2000" b="1">
                <a:latin typeface="Times New Roman" pitchFamily="18" charset="0"/>
              </a:rPr>
              <a:t>x</a:t>
            </a:r>
            <a:r>
              <a:rPr lang="en-US" sz="2000">
                <a:latin typeface="Times New Roman" pitchFamily="18" charset="0"/>
              </a:rPr>
              <a:t>) = </a:t>
            </a:r>
            <a:r>
              <a:rPr lang="el-GR">
                <a:latin typeface="Times New Roman" pitchFamily="18" charset="0"/>
                <a:cs typeface="Times New Roman" pitchFamily="18" charset="0"/>
              </a:rPr>
              <a:t>Σ</a:t>
            </a:r>
            <a:r>
              <a:rPr lang="el-GR" sz="2000" i="1">
                <a:latin typeface="Times New Roman" pitchFamily="18" charset="0"/>
                <a:cs typeface="Times New Roman" pitchFamily="18" charset="0"/>
              </a:rPr>
              <a:t>α</a:t>
            </a:r>
            <a:r>
              <a:rPr lang="en-US" sz="2000" i="1" baseline="-25000">
                <a:latin typeface="Times New Roman" pitchFamily="18" charset="0"/>
                <a:cs typeface="Times New Roman" pitchFamily="18" charset="0"/>
              </a:rPr>
              <a:t>i</a:t>
            </a:r>
            <a:r>
              <a:rPr lang="en-US" sz="2000" i="1">
                <a:latin typeface="Times New Roman" pitchFamily="18" charset="0"/>
                <a:cs typeface="Times New Roman" pitchFamily="18" charset="0"/>
              </a:rPr>
              <a:t>y</a:t>
            </a:r>
            <a:r>
              <a:rPr lang="en-US" sz="2000" i="1" baseline="-25000">
                <a:latin typeface="Times New Roman" pitchFamily="18" charset="0"/>
                <a:cs typeface="Times New Roman" pitchFamily="18" charset="0"/>
              </a:rPr>
              <a:t>i</a:t>
            </a:r>
            <a:r>
              <a:rPr lang="en-US" sz="2000" b="1">
                <a:latin typeface="Times New Roman" pitchFamily="18" charset="0"/>
              </a:rPr>
              <a:t>x</a:t>
            </a:r>
            <a:r>
              <a:rPr lang="en-US" sz="2000" b="1" baseline="-25000">
                <a:latin typeface="Times New Roman" pitchFamily="18" charset="0"/>
              </a:rPr>
              <a:t>i</a:t>
            </a:r>
            <a:r>
              <a:rPr lang="en-US" sz="2000" b="1" baseline="30000">
                <a:latin typeface="Times New Roman" pitchFamily="18" charset="0"/>
              </a:rPr>
              <a:t>T</a:t>
            </a:r>
            <a:r>
              <a:rPr lang="en-US" sz="2000" b="1">
                <a:latin typeface="Times New Roman" pitchFamily="18" charset="0"/>
              </a:rPr>
              <a:t>x + </a:t>
            </a:r>
            <a:r>
              <a:rPr lang="en-US" sz="2000" i="1">
                <a:latin typeface="Times New Roman" pitchFamily="18" charset="0"/>
              </a:rPr>
              <a:t>b</a:t>
            </a:r>
          </a:p>
        </p:txBody>
      </p:sp>
      <p:sp>
        <p:nvSpPr>
          <p:cNvPr id="40967" name="AutoShape 7"/>
          <p:cNvSpPr>
            <a:spLocks noChangeArrowheads="1"/>
          </p:cNvSpPr>
          <p:nvPr/>
        </p:nvSpPr>
        <p:spPr bwMode="auto">
          <a:xfrm>
            <a:off x="6541770" y="5157160"/>
            <a:ext cx="438150" cy="323850"/>
          </a:xfrm>
          <a:prstGeom prst="roundRect">
            <a:avLst>
              <a:gd name="adj" fmla="val 16667"/>
            </a:avLst>
          </a:prstGeom>
          <a:noFill/>
          <a:ln w="9525">
            <a:solidFill>
              <a:srgbClr val="FF0000"/>
            </a:solidFill>
            <a:round/>
            <a:headEnd/>
            <a:tailEnd/>
          </a:ln>
        </p:spPr>
        <p:txBody>
          <a:bodyPr wrap="none" anchor="ctr"/>
          <a:lstStyle/>
          <a:p>
            <a:endParaRPr lang="en-US"/>
          </a:p>
        </p:txBody>
      </p:sp>
      <p:sp>
        <p:nvSpPr>
          <p:cNvPr id="40968" name="TextBox 4"/>
          <p:cNvSpPr txBox="1">
            <a:spLocks noChangeArrowheads="1"/>
          </p:cNvSpPr>
          <p:nvPr/>
        </p:nvSpPr>
        <p:spPr bwMode="auto">
          <a:xfrm>
            <a:off x="7620000" y="-33338"/>
            <a:ext cx="1293813" cy="338138"/>
          </a:xfrm>
          <a:prstGeom prst="rect">
            <a:avLst/>
          </a:prstGeom>
          <a:noFill/>
          <a:ln w="9525">
            <a:noFill/>
            <a:miter lim="800000"/>
            <a:headEnd/>
            <a:tailEnd/>
          </a:ln>
        </p:spPr>
        <p:txBody>
          <a:bodyPr wrap="none" anchor="ctr">
            <a:spAutoFit/>
          </a:bodyPr>
          <a:lstStyle/>
          <a:p>
            <a:r>
              <a:rPr lang="en-US" sz="1600">
                <a:solidFill>
                  <a:srgbClr val="FBFCFF"/>
                </a:solidFill>
              </a:rPr>
              <a:t>Sec. 15.2.1</a:t>
            </a: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Number Placeholder 5"/>
          <p:cNvSpPr>
            <a:spLocks noGrp="1"/>
          </p:cNvSpPr>
          <p:nvPr>
            <p:ph type="sldNum" sz="quarter" idx="12"/>
          </p:nvPr>
        </p:nvSpPr>
        <p:spPr bwMode="auto">
          <a:noFill/>
          <a:ln>
            <a:miter lim="800000"/>
            <a:headEnd/>
            <a:tailEnd/>
          </a:ln>
        </p:spPr>
        <p:txBody>
          <a:bodyPr/>
          <a:lstStyle/>
          <a:p>
            <a:fld id="{B40D3EB2-ECA5-4E43-AD8B-38D98D7D1AFC}" type="slidenum">
              <a:rPr lang="en-US">
                <a:ea typeface="MS PGothic" pitchFamily="34" charset="-128"/>
              </a:rPr>
              <a:pPr/>
              <a:t>63</a:t>
            </a:fld>
            <a:endParaRPr lang="en-US">
              <a:ea typeface="MS PGothic" pitchFamily="34" charset="-128"/>
            </a:endParaRPr>
          </a:p>
        </p:txBody>
      </p:sp>
      <p:sp>
        <p:nvSpPr>
          <p:cNvPr id="41986" name="Rectangle 2"/>
          <p:cNvSpPr>
            <a:spLocks noGrp="1" noChangeArrowheads="1"/>
          </p:cNvSpPr>
          <p:nvPr>
            <p:ph type="title"/>
          </p:nvPr>
        </p:nvSpPr>
        <p:spPr/>
        <p:txBody>
          <a:bodyPr/>
          <a:lstStyle/>
          <a:p>
            <a:pPr eaLnBrk="1" hangingPunct="1"/>
            <a:r>
              <a:rPr lang="en-US" dirty="0" smtClean="0"/>
              <a:t>N</a:t>
            </a:r>
            <a:r>
              <a:rPr lang="sr-Latn-BA" dirty="0" smtClean="0"/>
              <a:t>elinearne</a:t>
            </a:r>
            <a:r>
              <a:rPr lang="en-US" dirty="0" smtClean="0"/>
              <a:t> SVM</a:t>
            </a:r>
          </a:p>
        </p:txBody>
      </p:sp>
      <p:sp>
        <p:nvSpPr>
          <p:cNvPr id="41987" name="Rectangle 3"/>
          <p:cNvSpPr>
            <a:spLocks noGrp="1" noChangeArrowheads="1"/>
          </p:cNvSpPr>
          <p:nvPr>
            <p:ph type="body" idx="1"/>
          </p:nvPr>
        </p:nvSpPr>
        <p:spPr/>
        <p:txBody>
          <a:bodyPr/>
          <a:lstStyle/>
          <a:p>
            <a:pPr eaLnBrk="1" hangingPunct="1"/>
            <a:r>
              <a:rPr lang="sr-Latn-BA" sz="2000" dirty="0" smtClean="0"/>
              <a:t>Rezultati na linearno separabilnim (uz šum) skupovima podataka su dobri</a:t>
            </a:r>
            <a:r>
              <a:rPr lang="en-US" sz="2000" dirty="0" smtClean="0"/>
              <a:t>:</a:t>
            </a:r>
          </a:p>
          <a:p>
            <a:pPr eaLnBrk="1" hangingPunct="1"/>
            <a:endParaRPr lang="en-US" sz="1800" dirty="0" smtClean="0"/>
          </a:p>
          <a:p>
            <a:pPr eaLnBrk="1" hangingPunct="1"/>
            <a:endParaRPr lang="en-US" sz="1800" dirty="0" smtClean="0"/>
          </a:p>
          <a:p>
            <a:pPr eaLnBrk="1" hangingPunct="1"/>
            <a:endParaRPr lang="en-US" sz="1800" dirty="0" smtClean="0"/>
          </a:p>
          <a:p>
            <a:pPr eaLnBrk="1" hangingPunct="1"/>
            <a:r>
              <a:rPr lang="sr-Latn-BA" sz="2000" dirty="0" smtClean="0"/>
              <a:t>Ali šta ako je skup podataka pretežak?</a:t>
            </a:r>
            <a:r>
              <a:rPr lang="en-US" sz="2000" dirty="0" smtClean="0"/>
              <a:t> </a:t>
            </a:r>
          </a:p>
          <a:p>
            <a:pPr eaLnBrk="1" hangingPunct="1"/>
            <a:endParaRPr lang="en-US" sz="1800" dirty="0" smtClean="0"/>
          </a:p>
          <a:p>
            <a:pPr eaLnBrk="1" hangingPunct="1"/>
            <a:endParaRPr lang="en-US" sz="1800" dirty="0" smtClean="0"/>
          </a:p>
          <a:p>
            <a:pPr eaLnBrk="1" hangingPunct="1"/>
            <a:r>
              <a:rPr lang="sr-Latn-BA" sz="2000" dirty="0" smtClean="0"/>
              <a:t>Preslikavanje u prostor više dimenzionalnosti</a:t>
            </a:r>
            <a:r>
              <a:rPr lang="en-US" sz="2000" dirty="0" smtClean="0"/>
              <a:t>:</a:t>
            </a:r>
          </a:p>
        </p:txBody>
      </p:sp>
      <p:sp>
        <p:nvSpPr>
          <p:cNvPr id="41988" name="Line 4"/>
          <p:cNvSpPr>
            <a:spLocks noChangeShapeType="1"/>
          </p:cNvSpPr>
          <p:nvPr/>
        </p:nvSpPr>
        <p:spPr bwMode="auto">
          <a:xfrm>
            <a:off x="1781175" y="6191250"/>
            <a:ext cx="3962400" cy="0"/>
          </a:xfrm>
          <a:prstGeom prst="line">
            <a:avLst/>
          </a:prstGeom>
          <a:noFill/>
          <a:ln w="25400">
            <a:solidFill>
              <a:schemeClr val="tx2"/>
            </a:solidFill>
            <a:round/>
            <a:headEnd/>
            <a:tailEnd type="triangle" w="med" len="med"/>
          </a:ln>
        </p:spPr>
        <p:txBody>
          <a:bodyPr/>
          <a:lstStyle/>
          <a:p>
            <a:endParaRPr lang="en-US"/>
          </a:p>
        </p:txBody>
      </p:sp>
      <p:sp>
        <p:nvSpPr>
          <p:cNvPr id="41989" name="AutoShape 5"/>
          <p:cNvSpPr>
            <a:spLocks noChangeArrowheads="1"/>
          </p:cNvSpPr>
          <p:nvPr/>
        </p:nvSpPr>
        <p:spPr bwMode="auto">
          <a:xfrm>
            <a:off x="2281238" y="51704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1990" name="Line 6"/>
          <p:cNvSpPr>
            <a:spLocks noChangeShapeType="1"/>
          </p:cNvSpPr>
          <p:nvPr/>
        </p:nvSpPr>
        <p:spPr bwMode="auto">
          <a:xfrm>
            <a:off x="3590925" y="6134100"/>
            <a:ext cx="0" cy="114300"/>
          </a:xfrm>
          <a:prstGeom prst="line">
            <a:avLst/>
          </a:prstGeom>
          <a:noFill/>
          <a:ln w="9525">
            <a:solidFill>
              <a:schemeClr val="tx2"/>
            </a:solidFill>
            <a:round/>
            <a:headEnd/>
            <a:tailEnd/>
          </a:ln>
        </p:spPr>
        <p:txBody>
          <a:bodyPr/>
          <a:lstStyle/>
          <a:p>
            <a:endParaRPr lang="en-US"/>
          </a:p>
        </p:txBody>
      </p:sp>
      <p:sp>
        <p:nvSpPr>
          <p:cNvPr id="41991" name="Text Box 7"/>
          <p:cNvSpPr txBox="1">
            <a:spLocks noChangeArrowheads="1"/>
          </p:cNvSpPr>
          <p:nvPr/>
        </p:nvSpPr>
        <p:spPr bwMode="auto">
          <a:xfrm>
            <a:off x="3448050" y="6162675"/>
            <a:ext cx="342900" cy="366713"/>
          </a:xfrm>
          <a:prstGeom prst="rect">
            <a:avLst/>
          </a:prstGeom>
          <a:noFill/>
          <a:ln w="9525">
            <a:noFill/>
            <a:miter lim="800000"/>
            <a:headEnd/>
            <a:tailEnd/>
          </a:ln>
        </p:spPr>
        <p:txBody>
          <a:bodyPr>
            <a:spAutoFit/>
          </a:bodyPr>
          <a:lstStyle/>
          <a:p>
            <a:pPr>
              <a:spcBef>
                <a:spcPct val="50000"/>
              </a:spcBef>
            </a:pPr>
            <a:r>
              <a:rPr lang="en-US" sz="1800">
                <a:latin typeface="Times New Roman" pitchFamily="18" charset="0"/>
              </a:rPr>
              <a:t>0</a:t>
            </a:r>
          </a:p>
        </p:txBody>
      </p:sp>
      <p:sp>
        <p:nvSpPr>
          <p:cNvPr id="41992" name="AutoShape 8"/>
          <p:cNvSpPr>
            <a:spLocks noChangeArrowheads="1"/>
          </p:cNvSpPr>
          <p:nvPr/>
        </p:nvSpPr>
        <p:spPr bwMode="auto">
          <a:xfrm>
            <a:off x="2605088" y="56467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1993" name="AutoShape 9"/>
          <p:cNvSpPr>
            <a:spLocks noChangeArrowheads="1"/>
          </p:cNvSpPr>
          <p:nvPr/>
        </p:nvSpPr>
        <p:spPr bwMode="auto">
          <a:xfrm>
            <a:off x="3062288" y="596106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1994" name="AutoShape 10"/>
          <p:cNvSpPr>
            <a:spLocks noChangeArrowheads="1"/>
          </p:cNvSpPr>
          <p:nvPr/>
        </p:nvSpPr>
        <p:spPr bwMode="auto">
          <a:xfrm>
            <a:off x="3290888" y="605631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1995" name="AutoShape 11"/>
          <p:cNvSpPr>
            <a:spLocks noChangeArrowheads="1"/>
          </p:cNvSpPr>
          <p:nvPr/>
        </p:nvSpPr>
        <p:spPr bwMode="auto">
          <a:xfrm>
            <a:off x="4129088" y="59705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1996" name="AutoShape 12"/>
          <p:cNvSpPr>
            <a:spLocks noChangeArrowheads="1"/>
          </p:cNvSpPr>
          <p:nvPr/>
        </p:nvSpPr>
        <p:spPr bwMode="auto">
          <a:xfrm>
            <a:off x="4357688" y="5789613"/>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1997" name="AutoShape 13"/>
          <p:cNvSpPr>
            <a:spLocks noChangeArrowheads="1"/>
          </p:cNvSpPr>
          <p:nvPr/>
        </p:nvSpPr>
        <p:spPr bwMode="auto">
          <a:xfrm>
            <a:off x="3938588" y="6037263"/>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1998" name="AutoShape 14"/>
          <p:cNvSpPr>
            <a:spLocks noChangeArrowheads="1"/>
          </p:cNvSpPr>
          <p:nvPr/>
        </p:nvSpPr>
        <p:spPr bwMode="auto">
          <a:xfrm>
            <a:off x="4738688" y="546576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1999" name="AutoShape 15"/>
          <p:cNvSpPr>
            <a:spLocks noChangeArrowheads="1"/>
          </p:cNvSpPr>
          <p:nvPr/>
        </p:nvSpPr>
        <p:spPr bwMode="auto">
          <a:xfrm>
            <a:off x="5024438" y="516096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00" name="AutoShape 16"/>
          <p:cNvSpPr>
            <a:spLocks noChangeArrowheads="1"/>
          </p:cNvSpPr>
          <p:nvPr/>
        </p:nvSpPr>
        <p:spPr bwMode="auto">
          <a:xfrm>
            <a:off x="5443538" y="46370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01" name="Line 17"/>
          <p:cNvSpPr>
            <a:spLocks noChangeShapeType="1"/>
          </p:cNvSpPr>
          <p:nvPr/>
        </p:nvSpPr>
        <p:spPr bwMode="auto">
          <a:xfrm flipV="1">
            <a:off x="3590925" y="4743450"/>
            <a:ext cx="0" cy="1485900"/>
          </a:xfrm>
          <a:prstGeom prst="line">
            <a:avLst/>
          </a:prstGeom>
          <a:noFill/>
          <a:ln w="25400">
            <a:solidFill>
              <a:schemeClr val="tx2"/>
            </a:solidFill>
            <a:round/>
            <a:headEnd/>
            <a:tailEnd type="triangle" w="med" len="med"/>
          </a:ln>
        </p:spPr>
        <p:txBody>
          <a:bodyPr/>
          <a:lstStyle/>
          <a:p>
            <a:endParaRPr lang="en-US"/>
          </a:p>
        </p:txBody>
      </p:sp>
      <p:sp>
        <p:nvSpPr>
          <p:cNvPr id="42002" name="Text Box 18"/>
          <p:cNvSpPr txBox="1">
            <a:spLocks noChangeArrowheads="1"/>
          </p:cNvSpPr>
          <p:nvPr/>
        </p:nvSpPr>
        <p:spPr bwMode="auto">
          <a:xfrm>
            <a:off x="3590925" y="4562475"/>
            <a:ext cx="457200" cy="366713"/>
          </a:xfrm>
          <a:prstGeom prst="rect">
            <a:avLst/>
          </a:prstGeom>
          <a:noFill/>
          <a:ln w="9525">
            <a:noFill/>
            <a:miter lim="800000"/>
            <a:headEnd/>
            <a:tailEnd/>
          </a:ln>
        </p:spPr>
        <p:txBody>
          <a:bodyPr>
            <a:spAutoFit/>
          </a:bodyPr>
          <a:lstStyle/>
          <a:p>
            <a:pPr>
              <a:spcBef>
                <a:spcPct val="50000"/>
              </a:spcBef>
            </a:pPr>
            <a:r>
              <a:rPr lang="en-US" sz="1800" i="1">
                <a:latin typeface="Times New Roman" pitchFamily="18" charset="0"/>
              </a:rPr>
              <a:t>x</a:t>
            </a:r>
            <a:r>
              <a:rPr lang="en-US" sz="1800" i="1" baseline="30000">
                <a:latin typeface="Times New Roman" pitchFamily="18" charset="0"/>
              </a:rPr>
              <a:t>2</a:t>
            </a:r>
          </a:p>
        </p:txBody>
      </p:sp>
      <p:sp>
        <p:nvSpPr>
          <p:cNvPr id="42003" name="Text Box 19"/>
          <p:cNvSpPr txBox="1">
            <a:spLocks noChangeArrowheads="1"/>
          </p:cNvSpPr>
          <p:nvPr/>
        </p:nvSpPr>
        <p:spPr bwMode="auto">
          <a:xfrm>
            <a:off x="5676900" y="6096000"/>
            <a:ext cx="457200" cy="366713"/>
          </a:xfrm>
          <a:prstGeom prst="rect">
            <a:avLst/>
          </a:prstGeom>
          <a:noFill/>
          <a:ln w="9525">
            <a:noFill/>
            <a:miter lim="800000"/>
            <a:headEnd/>
            <a:tailEnd/>
          </a:ln>
        </p:spPr>
        <p:txBody>
          <a:bodyPr>
            <a:spAutoFit/>
          </a:bodyPr>
          <a:lstStyle/>
          <a:p>
            <a:pPr>
              <a:spcBef>
                <a:spcPct val="50000"/>
              </a:spcBef>
            </a:pPr>
            <a:r>
              <a:rPr lang="en-US" sz="1800" i="1">
                <a:latin typeface="Times New Roman" pitchFamily="18" charset="0"/>
              </a:rPr>
              <a:t>x</a:t>
            </a:r>
            <a:endParaRPr lang="en-US" sz="1800" i="1" baseline="30000">
              <a:latin typeface="Times New Roman" pitchFamily="18" charset="0"/>
            </a:endParaRPr>
          </a:p>
        </p:txBody>
      </p:sp>
      <p:sp>
        <p:nvSpPr>
          <p:cNvPr id="42004" name="Line 21"/>
          <p:cNvSpPr>
            <a:spLocks noChangeShapeType="1"/>
          </p:cNvSpPr>
          <p:nvPr/>
        </p:nvSpPr>
        <p:spPr bwMode="auto">
          <a:xfrm>
            <a:off x="1676400" y="3743325"/>
            <a:ext cx="3962400" cy="0"/>
          </a:xfrm>
          <a:prstGeom prst="line">
            <a:avLst/>
          </a:prstGeom>
          <a:noFill/>
          <a:ln w="25400">
            <a:solidFill>
              <a:schemeClr val="tx2"/>
            </a:solidFill>
            <a:round/>
            <a:headEnd/>
            <a:tailEnd type="triangle" w="med" len="med"/>
          </a:ln>
        </p:spPr>
        <p:txBody>
          <a:bodyPr/>
          <a:lstStyle/>
          <a:p>
            <a:endParaRPr lang="en-US"/>
          </a:p>
        </p:txBody>
      </p:sp>
      <p:sp>
        <p:nvSpPr>
          <p:cNvPr id="42005" name="AutoShape 22"/>
          <p:cNvSpPr>
            <a:spLocks noChangeArrowheads="1"/>
          </p:cNvSpPr>
          <p:nvPr/>
        </p:nvSpPr>
        <p:spPr bwMode="auto">
          <a:xfrm>
            <a:off x="2119313" y="37036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06" name="Line 23"/>
          <p:cNvSpPr>
            <a:spLocks noChangeShapeType="1"/>
          </p:cNvSpPr>
          <p:nvPr/>
        </p:nvSpPr>
        <p:spPr bwMode="auto">
          <a:xfrm>
            <a:off x="3486150" y="3686175"/>
            <a:ext cx="0" cy="114300"/>
          </a:xfrm>
          <a:prstGeom prst="line">
            <a:avLst/>
          </a:prstGeom>
          <a:noFill/>
          <a:ln w="19050">
            <a:solidFill>
              <a:schemeClr val="tx2"/>
            </a:solidFill>
            <a:round/>
            <a:headEnd/>
            <a:tailEnd/>
          </a:ln>
        </p:spPr>
        <p:txBody>
          <a:bodyPr/>
          <a:lstStyle/>
          <a:p>
            <a:endParaRPr lang="en-US"/>
          </a:p>
        </p:txBody>
      </p:sp>
      <p:sp>
        <p:nvSpPr>
          <p:cNvPr id="42007" name="Text Box 24"/>
          <p:cNvSpPr txBox="1">
            <a:spLocks noChangeArrowheads="1"/>
          </p:cNvSpPr>
          <p:nvPr/>
        </p:nvSpPr>
        <p:spPr bwMode="auto">
          <a:xfrm>
            <a:off x="3343275" y="3743325"/>
            <a:ext cx="342900" cy="366713"/>
          </a:xfrm>
          <a:prstGeom prst="rect">
            <a:avLst/>
          </a:prstGeom>
          <a:noFill/>
          <a:ln w="9525">
            <a:noFill/>
            <a:miter lim="800000"/>
            <a:headEnd/>
            <a:tailEnd/>
          </a:ln>
        </p:spPr>
        <p:txBody>
          <a:bodyPr>
            <a:spAutoFit/>
          </a:bodyPr>
          <a:lstStyle/>
          <a:p>
            <a:pPr>
              <a:spcBef>
                <a:spcPct val="50000"/>
              </a:spcBef>
            </a:pPr>
            <a:r>
              <a:rPr lang="en-US" sz="1800">
                <a:latin typeface="Times New Roman" pitchFamily="18" charset="0"/>
              </a:rPr>
              <a:t>0</a:t>
            </a:r>
          </a:p>
        </p:txBody>
      </p:sp>
      <p:sp>
        <p:nvSpPr>
          <p:cNvPr id="42008" name="AutoShape 25"/>
          <p:cNvSpPr>
            <a:spLocks noChangeArrowheads="1"/>
          </p:cNvSpPr>
          <p:nvPr/>
        </p:nvSpPr>
        <p:spPr bwMode="auto">
          <a:xfrm>
            <a:off x="2481263" y="369411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09" name="AutoShape 26"/>
          <p:cNvSpPr>
            <a:spLocks noChangeArrowheads="1"/>
          </p:cNvSpPr>
          <p:nvPr/>
        </p:nvSpPr>
        <p:spPr bwMode="auto">
          <a:xfrm>
            <a:off x="2957513" y="37036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10" name="AutoShape 27"/>
          <p:cNvSpPr>
            <a:spLocks noChangeArrowheads="1"/>
          </p:cNvSpPr>
          <p:nvPr/>
        </p:nvSpPr>
        <p:spPr bwMode="auto">
          <a:xfrm>
            <a:off x="3167063" y="37036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11" name="AutoShape 28"/>
          <p:cNvSpPr>
            <a:spLocks noChangeArrowheads="1"/>
          </p:cNvSpPr>
          <p:nvPr/>
        </p:nvSpPr>
        <p:spPr bwMode="auto">
          <a:xfrm>
            <a:off x="4024313" y="37036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2012" name="AutoShape 29"/>
          <p:cNvSpPr>
            <a:spLocks noChangeArrowheads="1"/>
          </p:cNvSpPr>
          <p:nvPr/>
        </p:nvSpPr>
        <p:spPr bwMode="auto">
          <a:xfrm>
            <a:off x="4252913" y="37036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2013" name="AutoShape 30"/>
          <p:cNvSpPr>
            <a:spLocks noChangeArrowheads="1"/>
          </p:cNvSpPr>
          <p:nvPr/>
        </p:nvSpPr>
        <p:spPr bwMode="auto">
          <a:xfrm>
            <a:off x="3890963" y="37036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2014" name="AutoShape 31"/>
          <p:cNvSpPr>
            <a:spLocks noChangeArrowheads="1"/>
          </p:cNvSpPr>
          <p:nvPr/>
        </p:nvSpPr>
        <p:spPr bwMode="auto">
          <a:xfrm>
            <a:off x="4633913" y="37036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15" name="AutoShape 32"/>
          <p:cNvSpPr>
            <a:spLocks noChangeArrowheads="1"/>
          </p:cNvSpPr>
          <p:nvPr/>
        </p:nvSpPr>
        <p:spPr bwMode="auto">
          <a:xfrm>
            <a:off x="4862513" y="37036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16" name="AutoShape 33"/>
          <p:cNvSpPr>
            <a:spLocks noChangeArrowheads="1"/>
          </p:cNvSpPr>
          <p:nvPr/>
        </p:nvSpPr>
        <p:spPr bwMode="auto">
          <a:xfrm>
            <a:off x="5357813" y="369411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17" name="Text Box 34"/>
          <p:cNvSpPr txBox="1">
            <a:spLocks noChangeArrowheads="1"/>
          </p:cNvSpPr>
          <p:nvPr/>
        </p:nvSpPr>
        <p:spPr bwMode="auto">
          <a:xfrm>
            <a:off x="5505450" y="3686175"/>
            <a:ext cx="457200" cy="366713"/>
          </a:xfrm>
          <a:prstGeom prst="rect">
            <a:avLst/>
          </a:prstGeom>
          <a:noFill/>
          <a:ln w="9525">
            <a:noFill/>
            <a:miter lim="800000"/>
            <a:headEnd/>
            <a:tailEnd/>
          </a:ln>
        </p:spPr>
        <p:txBody>
          <a:bodyPr>
            <a:spAutoFit/>
          </a:bodyPr>
          <a:lstStyle/>
          <a:p>
            <a:pPr>
              <a:spcBef>
                <a:spcPct val="50000"/>
              </a:spcBef>
            </a:pPr>
            <a:r>
              <a:rPr lang="en-US" sz="1800" i="1">
                <a:latin typeface="Times New Roman" pitchFamily="18" charset="0"/>
              </a:rPr>
              <a:t>x</a:t>
            </a:r>
            <a:endParaRPr lang="en-US" sz="1800" i="1" baseline="30000">
              <a:latin typeface="Times New Roman" pitchFamily="18" charset="0"/>
            </a:endParaRPr>
          </a:p>
        </p:txBody>
      </p:sp>
      <p:sp>
        <p:nvSpPr>
          <p:cNvPr id="42018" name="Line 36"/>
          <p:cNvSpPr>
            <a:spLocks noChangeShapeType="1"/>
          </p:cNvSpPr>
          <p:nvPr/>
        </p:nvSpPr>
        <p:spPr bwMode="auto">
          <a:xfrm>
            <a:off x="1676400" y="2314575"/>
            <a:ext cx="3962400" cy="0"/>
          </a:xfrm>
          <a:prstGeom prst="line">
            <a:avLst/>
          </a:prstGeom>
          <a:noFill/>
          <a:ln w="25400">
            <a:solidFill>
              <a:schemeClr val="tx2"/>
            </a:solidFill>
            <a:round/>
            <a:headEnd/>
            <a:tailEnd type="triangle" w="med" len="med"/>
          </a:ln>
        </p:spPr>
        <p:txBody>
          <a:bodyPr/>
          <a:lstStyle/>
          <a:p>
            <a:endParaRPr lang="en-US"/>
          </a:p>
        </p:txBody>
      </p:sp>
      <p:sp>
        <p:nvSpPr>
          <p:cNvPr id="42019" name="AutoShape 37"/>
          <p:cNvSpPr>
            <a:spLocks noChangeArrowheads="1"/>
          </p:cNvSpPr>
          <p:nvPr/>
        </p:nvSpPr>
        <p:spPr bwMode="auto">
          <a:xfrm>
            <a:off x="2119313" y="22748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20" name="Line 38"/>
          <p:cNvSpPr>
            <a:spLocks noChangeShapeType="1"/>
          </p:cNvSpPr>
          <p:nvPr/>
        </p:nvSpPr>
        <p:spPr bwMode="auto">
          <a:xfrm>
            <a:off x="3486150" y="2257425"/>
            <a:ext cx="0" cy="114300"/>
          </a:xfrm>
          <a:prstGeom prst="line">
            <a:avLst/>
          </a:prstGeom>
          <a:noFill/>
          <a:ln w="19050">
            <a:solidFill>
              <a:schemeClr val="tx2"/>
            </a:solidFill>
            <a:round/>
            <a:headEnd/>
            <a:tailEnd/>
          </a:ln>
        </p:spPr>
        <p:txBody>
          <a:bodyPr/>
          <a:lstStyle/>
          <a:p>
            <a:endParaRPr lang="en-US"/>
          </a:p>
        </p:txBody>
      </p:sp>
      <p:sp>
        <p:nvSpPr>
          <p:cNvPr id="42021" name="Text Box 39"/>
          <p:cNvSpPr txBox="1">
            <a:spLocks noChangeArrowheads="1"/>
          </p:cNvSpPr>
          <p:nvPr/>
        </p:nvSpPr>
        <p:spPr bwMode="auto">
          <a:xfrm>
            <a:off x="3343275" y="2314575"/>
            <a:ext cx="342900" cy="366713"/>
          </a:xfrm>
          <a:prstGeom prst="rect">
            <a:avLst/>
          </a:prstGeom>
          <a:noFill/>
          <a:ln w="9525">
            <a:noFill/>
            <a:miter lim="800000"/>
            <a:headEnd/>
            <a:tailEnd/>
          </a:ln>
        </p:spPr>
        <p:txBody>
          <a:bodyPr>
            <a:spAutoFit/>
          </a:bodyPr>
          <a:lstStyle/>
          <a:p>
            <a:pPr>
              <a:spcBef>
                <a:spcPct val="50000"/>
              </a:spcBef>
            </a:pPr>
            <a:r>
              <a:rPr lang="en-US" sz="1800">
                <a:latin typeface="Times New Roman" pitchFamily="18" charset="0"/>
              </a:rPr>
              <a:t>0</a:t>
            </a:r>
          </a:p>
        </p:txBody>
      </p:sp>
      <p:sp>
        <p:nvSpPr>
          <p:cNvPr id="42022" name="AutoShape 40"/>
          <p:cNvSpPr>
            <a:spLocks noChangeArrowheads="1"/>
          </p:cNvSpPr>
          <p:nvPr/>
        </p:nvSpPr>
        <p:spPr bwMode="auto">
          <a:xfrm>
            <a:off x="2481263" y="226536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23" name="AutoShape 41"/>
          <p:cNvSpPr>
            <a:spLocks noChangeArrowheads="1"/>
          </p:cNvSpPr>
          <p:nvPr/>
        </p:nvSpPr>
        <p:spPr bwMode="auto">
          <a:xfrm>
            <a:off x="2957513" y="22748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24" name="AutoShape 42"/>
          <p:cNvSpPr>
            <a:spLocks noChangeArrowheads="1"/>
          </p:cNvSpPr>
          <p:nvPr/>
        </p:nvSpPr>
        <p:spPr bwMode="auto">
          <a:xfrm>
            <a:off x="3167063" y="22748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2025" name="AutoShape 43"/>
          <p:cNvSpPr>
            <a:spLocks noChangeArrowheads="1"/>
          </p:cNvSpPr>
          <p:nvPr/>
        </p:nvSpPr>
        <p:spPr bwMode="auto">
          <a:xfrm>
            <a:off x="4024313" y="22748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2026" name="AutoShape 44"/>
          <p:cNvSpPr>
            <a:spLocks noChangeArrowheads="1"/>
          </p:cNvSpPr>
          <p:nvPr/>
        </p:nvSpPr>
        <p:spPr bwMode="auto">
          <a:xfrm>
            <a:off x="4252913" y="22748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2027" name="AutoShape 45"/>
          <p:cNvSpPr>
            <a:spLocks noChangeArrowheads="1"/>
          </p:cNvSpPr>
          <p:nvPr/>
        </p:nvSpPr>
        <p:spPr bwMode="auto">
          <a:xfrm>
            <a:off x="3890963" y="22748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2028" name="Line 46"/>
          <p:cNvSpPr>
            <a:spLocks noChangeShapeType="1"/>
          </p:cNvSpPr>
          <p:nvPr/>
        </p:nvSpPr>
        <p:spPr bwMode="auto">
          <a:xfrm>
            <a:off x="3600450" y="2066925"/>
            <a:ext cx="0" cy="552450"/>
          </a:xfrm>
          <a:prstGeom prst="line">
            <a:avLst/>
          </a:prstGeom>
          <a:noFill/>
          <a:ln w="19050">
            <a:solidFill>
              <a:schemeClr val="tx2"/>
            </a:solidFill>
            <a:round/>
            <a:headEnd/>
            <a:tailEnd/>
          </a:ln>
        </p:spPr>
        <p:txBody>
          <a:bodyPr/>
          <a:lstStyle/>
          <a:p>
            <a:endParaRPr lang="en-US"/>
          </a:p>
        </p:txBody>
      </p:sp>
      <p:sp>
        <p:nvSpPr>
          <p:cNvPr id="42029" name="Oval 47"/>
          <p:cNvSpPr>
            <a:spLocks noChangeArrowheads="1"/>
          </p:cNvSpPr>
          <p:nvPr/>
        </p:nvSpPr>
        <p:spPr bwMode="auto">
          <a:xfrm>
            <a:off x="3817938" y="2211388"/>
            <a:ext cx="228600" cy="219075"/>
          </a:xfrm>
          <a:prstGeom prst="ellipse">
            <a:avLst/>
          </a:prstGeom>
          <a:noFill/>
          <a:ln w="19050">
            <a:solidFill>
              <a:srgbClr val="0000FF"/>
            </a:solidFill>
            <a:round/>
            <a:headEnd/>
            <a:tailEnd/>
          </a:ln>
        </p:spPr>
        <p:txBody>
          <a:bodyPr wrap="none" anchor="ctr"/>
          <a:lstStyle/>
          <a:p>
            <a:endParaRPr lang="en-US"/>
          </a:p>
        </p:txBody>
      </p:sp>
      <p:sp>
        <p:nvSpPr>
          <p:cNvPr id="42030" name="Oval 48"/>
          <p:cNvSpPr>
            <a:spLocks noChangeArrowheads="1"/>
          </p:cNvSpPr>
          <p:nvPr/>
        </p:nvSpPr>
        <p:spPr bwMode="auto">
          <a:xfrm>
            <a:off x="3103563" y="2201863"/>
            <a:ext cx="228600" cy="219075"/>
          </a:xfrm>
          <a:prstGeom prst="ellipse">
            <a:avLst/>
          </a:prstGeom>
          <a:noFill/>
          <a:ln w="19050">
            <a:solidFill>
              <a:srgbClr val="FF0000"/>
            </a:solidFill>
            <a:round/>
            <a:headEnd/>
            <a:tailEnd/>
          </a:ln>
        </p:spPr>
        <p:txBody>
          <a:bodyPr wrap="none" anchor="ctr"/>
          <a:lstStyle/>
          <a:p>
            <a:endParaRPr lang="en-US"/>
          </a:p>
        </p:txBody>
      </p:sp>
      <p:sp>
        <p:nvSpPr>
          <p:cNvPr id="42031" name="Line 49"/>
          <p:cNvSpPr>
            <a:spLocks noChangeShapeType="1"/>
          </p:cNvSpPr>
          <p:nvPr/>
        </p:nvSpPr>
        <p:spPr bwMode="auto">
          <a:xfrm flipH="1" flipV="1">
            <a:off x="3929063" y="2038350"/>
            <a:ext cx="9525" cy="598488"/>
          </a:xfrm>
          <a:prstGeom prst="line">
            <a:avLst/>
          </a:prstGeom>
          <a:noFill/>
          <a:ln w="19050" cap="rnd">
            <a:solidFill>
              <a:schemeClr val="tx2"/>
            </a:solidFill>
            <a:prstDash val="sysDot"/>
            <a:round/>
            <a:headEnd/>
            <a:tailEnd/>
          </a:ln>
        </p:spPr>
        <p:txBody>
          <a:bodyPr/>
          <a:lstStyle/>
          <a:p>
            <a:endParaRPr lang="en-US"/>
          </a:p>
        </p:txBody>
      </p:sp>
      <p:sp>
        <p:nvSpPr>
          <p:cNvPr id="42032" name="Line 50"/>
          <p:cNvSpPr>
            <a:spLocks noChangeShapeType="1"/>
          </p:cNvSpPr>
          <p:nvPr/>
        </p:nvSpPr>
        <p:spPr bwMode="auto">
          <a:xfrm flipH="1" flipV="1">
            <a:off x="3214688" y="2038350"/>
            <a:ext cx="9525" cy="598488"/>
          </a:xfrm>
          <a:prstGeom prst="line">
            <a:avLst/>
          </a:prstGeom>
          <a:noFill/>
          <a:ln w="19050" cap="rnd">
            <a:solidFill>
              <a:schemeClr val="tx2"/>
            </a:solidFill>
            <a:prstDash val="sysDot"/>
            <a:round/>
            <a:headEnd/>
            <a:tailEnd/>
          </a:ln>
        </p:spPr>
        <p:txBody>
          <a:bodyPr/>
          <a:lstStyle/>
          <a:p>
            <a:endParaRPr lang="en-US"/>
          </a:p>
        </p:txBody>
      </p:sp>
      <p:sp>
        <p:nvSpPr>
          <p:cNvPr id="42033" name="Text Box 51"/>
          <p:cNvSpPr txBox="1">
            <a:spLocks noChangeArrowheads="1"/>
          </p:cNvSpPr>
          <p:nvPr/>
        </p:nvSpPr>
        <p:spPr bwMode="auto">
          <a:xfrm>
            <a:off x="5543550" y="2238375"/>
            <a:ext cx="457200" cy="366713"/>
          </a:xfrm>
          <a:prstGeom prst="rect">
            <a:avLst/>
          </a:prstGeom>
          <a:noFill/>
          <a:ln w="9525">
            <a:noFill/>
            <a:miter lim="800000"/>
            <a:headEnd/>
            <a:tailEnd/>
          </a:ln>
        </p:spPr>
        <p:txBody>
          <a:bodyPr>
            <a:spAutoFit/>
          </a:bodyPr>
          <a:lstStyle/>
          <a:p>
            <a:pPr>
              <a:spcBef>
                <a:spcPct val="50000"/>
              </a:spcBef>
            </a:pPr>
            <a:r>
              <a:rPr lang="en-US" sz="1800" i="1">
                <a:latin typeface="Times New Roman" pitchFamily="18" charset="0"/>
              </a:rPr>
              <a:t>x</a:t>
            </a:r>
            <a:endParaRPr lang="en-US" sz="1800" i="1" baseline="30000">
              <a:latin typeface="Times New Roman" pitchFamily="18" charset="0"/>
            </a:endParaRPr>
          </a:p>
        </p:txBody>
      </p:sp>
      <p:sp>
        <p:nvSpPr>
          <p:cNvPr id="42034" name="Line 52"/>
          <p:cNvSpPr>
            <a:spLocks noChangeShapeType="1"/>
          </p:cNvSpPr>
          <p:nvPr/>
        </p:nvSpPr>
        <p:spPr bwMode="auto">
          <a:xfrm flipV="1">
            <a:off x="2952750" y="5048250"/>
            <a:ext cx="3181350" cy="1295400"/>
          </a:xfrm>
          <a:prstGeom prst="line">
            <a:avLst/>
          </a:prstGeom>
          <a:noFill/>
          <a:ln w="22225">
            <a:solidFill>
              <a:schemeClr val="tx2"/>
            </a:solidFill>
            <a:round/>
            <a:headEnd/>
            <a:tailEnd/>
          </a:ln>
        </p:spPr>
        <p:txBody>
          <a:bodyPr/>
          <a:lstStyle/>
          <a:p>
            <a:endParaRPr lang="en-US"/>
          </a:p>
        </p:txBody>
      </p:sp>
      <p:sp>
        <p:nvSpPr>
          <p:cNvPr id="42035" name="Line 53"/>
          <p:cNvSpPr>
            <a:spLocks noChangeShapeType="1"/>
          </p:cNvSpPr>
          <p:nvPr/>
        </p:nvSpPr>
        <p:spPr bwMode="auto">
          <a:xfrm flipV="1">
            <a:off x="2947988" y="4972050"/>
            <a:ext cx="3114675" cy="1284288"/>
          </a:xfrm>
          <a:prstGeom prst="line">
            <a:avLst/>
          </a:prstGeom>
          <a:noFill/>
          <a:ln w="19050" cap="rnd">
            <a:solidFill>
              <a:schemeClr val="tx2"/>
            </a:solidFill>
            <a:prstDash val="sysDot"/>
            <a:round/>
            <a:headEnd/>
            <a:tailEnd/>
          </a:ln>
        </p:spPr>
        <p:txBody>
          <a:bodyPr/>
          <a:lstStyle/>
          <a:p>
            <a:endParaRPr lang="en-US"/>
          </a:p>
        </p:txBody>
      </p:sp>
      <p:sp>
        <p:nvSpPr>
          <p:cNvPr id="42036" name="Line 54"/>
          <p:cNvSpPr>
            <a:spLocks noChangeShapeType="1"/>
          </p:cNvSpPr>
          <p:nvPr/>
        </p:nvSpPr>
        <p:spPr bwMode="auto">
          <a:xfrm flipV="1">
            <a:off x="3062288" y="5143500"/>
            <a:ext cx="3057525" cy="1246188"/>
          </a:xfrm>
          <a:prstGeom prst="line">
            <a:avLst/>
          </a:prstGeom>
          <a:noFill/>
          <a:ln w="19050" cap="rnd">
            <a:solidFill>
              <a:schemeClr val="tx2"/>
            </a:solidFill>
            <a:prstDash val="sysDot"/>
            <a:round/>
            <a:headEnd/>
            <a:tailEnd/>
          </a:ln>
        </p:spPr>
        <p:txBody>
          <a:bodyPr/>
          <a:lstStyle/>
          <a:p>
            <a:endParaRPr lang="en-US"/>
          </a:p>
        </p:txBody>
      </p:sp>
      <p:sp>
        <p:nvSpPr>
          <p:cNvPr id="42037" name="Oval 55"/>
          <p:cNvSpPr>
            <a:spLocks noChangeArrowheads="1"/>
          </p:cNvSpPr>
          <p:nvPr/>
        </p:nvSpPr>
        <p:spPr bwMode="auto">
          <a:xfrm>
            <a:off x="4675188" y="5402263"/>
            <a:ext cx="228600" cy="219075"/>
          </a:xfrm>
          <a:prstGeom prst="ellipse">
            <a:avLst/>
          </a:prstGeom>
          <a:noFill/>
          <a:ln w="19050">
            <a:solidFill>
              <a:srgbClr val="FF0000"/>
            </a:solidFill>
            <a:round/>
            <a:headEnd/>
            <a:tailEnd/>
          </a:ln>
        </p:spPr>
        <p:txBody>
          <a:bodyPr wrap="none" anchor="ctr"/>
          <a:lstStyle/>
          <a:p>
            <a:endParaRPr lang="en-US"/>
          </a:p>
        </p:txBody>
      </p:sp>
      <p:sp>
        <p:nvSpPr>
          <p:cNvPr id="42038" name="Oval 56"/>
          <p:cNvSpPr>
            <a:spLocks noChangeArrowheads="1"/>
          </p:cNvSpPr>
          <p:nvPr/>
        </p:nvSpPr>
        <p:spPr bwMode="auto">
          <a:xfrm>
            <a:off x="4284663" y="5716588"/>
            <a:ext cx="228600" cy="219075"/>
          </a:xfrm>
          <a:prstGeom prst="ellipse">
            <a:avLst/>
          </a:prstGeom>
          <a:noFill/>
          <a:ln w="19050">
            <a:solidFill>
              <a:srgbClr val="0000FF"/>
            </a:solidFill>
            <a:round/>
            <a:headEnd/>
            <a:tailEnd/>
          </a:ln>
        </p:spPr>
        <p:txBody>
          <a:bodyPr wrap="none" anchor="ctr"/>
          <a:lstStyle/>
          <a:p>
            <a:endParaRPr lang="en-US"/>
          </a:p>
        </p:txBody>
      </p:sp>
      <p:sp>
        <p:nvSpPr>
          <p:cNvPr id="42039" name="Oval 57"/>
          <p:cNvSpPr>
            <a:spLocks noChangeArrowheads="1"/>
          </p:cNvSpPr>
          <p:nvPr/>
        </p:nvSpPr>
        <p:spPr bwMode="auto">
          <a:xfrm>
            <a:off x="3217863" y="5992813"/>
            <a:ext cx="228600" cy="219075"/>
          </a:xfrm>
          <a:prstGeom prst="ellipse">
            <a:avLst/>
          </a:prstGeom>
          <a:noFill/>
          <a:ln w="19050">
            <a:solidFill>
              <a:srgbClr val="FF0000"/>
            </a:solidFill>
            <a:round/>
            <a:headEnd/>
            <a:tailEnd/>
          </a:ln>
        </p:spPr>
        <p:txBody>
          <a:bodyPr wrap="none" anchor="ctr"/>
          <a:lstStyle/>
          <a:p>
            <a:endParaRPr lang="en-US"/>
          </a:p>
        </p:txBody>
      </p:sp>
      <p:sp>
        <p:nvSpPr>
          <p:cNvPr id="42040" name="TextBox 4"/>
          <p:cNvSpPr txBox="1">
            <a:spLocks noChangeArrowheads="1"/>
          </p:cNvSpPr>
          <p:nvPr/>
        </p:nvSpPr>
        <p:spPr bwMode="auto">
          <a:xfrm>
            <a:off x="7620000" y="-33338"/>
            <a:ext cx="1293813" cy="338138"/>
          </a:xfrm>
          <a:prstGeom prst="rect">
            <a:avLst/>
          </a:prstGeom>
          <a:noFill/>
          <a:ln w="9525">
            <a:noFill/>
            <a:miter lim="800000"/>
            <a:headEnd/>
            <a:tailEnd/>
          </a:ln>
        </p:spPr>
        <p:txBody>
          <a:bodyPr wrap="none" anchor="ctr">
            <a:spAutoFit/>
          </a:bodyPr>
          <a:lstStyle/>
          <a:p>
            <a:r>
              <a:rPr lang="en-US" sz="1600">
                <a:solidFill>
                  <a:srgbClr val="FBFCFF"/>
                </a:solidFill>
              </a:rPr>
              <a:t>Sec. 15.2.3</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Number Placeholder 5"/>
          <p:cNvSpPr>
            <a:spLocks noGrp="1"/>
          </p:cNvSpPr>
          <p:nvPr>
            <p:ph type="sldNum" sz="quarter" idx="12"/>
          </p:nvPr>
        </p:nvSpPr>
        <p:spPr bwMode="auto">
          <a:noFill/>
          <a:ln>
            <a:miter lim="800000"/>
            <a:headEnd/>
            <a:tailEnd/>
          </a:ln>
        </p:spPr>
        <p:txBody>
          <a:bodyPr/>
          <a:lstStyle/>
          <a:p>
            <a:fld id="{59E57703-AE0A-48C8-8118-DE67574C1ECD}" type="slidenum">
              <a:rPr lang="en-US">
                <a:ea typeface="MS PGothic" pitchFamily="34" charset="-128"/>
              </a:rPr>
              <a:pPr/>
              <a:t>64</a:t>
            </a:fld>
            <a:endParaRPr lang="en-US">
              <a:ea typeface="MS PGothic" pitchFamily="34" charset="-128"/>
            </a:endParaRPr>
          </a:p>
        </p:txBody>
      </p:sp>
      <p:sp>
        <p:nvSpPr>
          <p:cNvPr id="43010" name="Rectangle 2"/>
          <p:cNvSpPr>
            <a:spLocks noGrp="1" noChangeArrowheads="1"/>
          </p:cNvSpPr>
          <p:nvPr>
            <p:ph type="title"/>
          </p:nvPr>
        </p:nvSpPr>
        <p:spPr/>
        <p:txBody>
          <a:bodyPr>
            <a:normAutofit/>
          </a:bodyPr>
          <a:lstStyle/>
          <a:p>
            <a:pPr eaLnBrk="1" hangingPunct="1"/>
            <a:r>
              <a:rPr lang="sr-Latn-BA" dirty="0" smtClean="0"/>
              <a:t>Nelinearne</a:t>
            </a:r>
            <a:r>
              <a:rPr lang="en-US" dirty="0" smtClean="0"/>
              <a:t> SVM: </a:t>
            </a:r>
            <a:r>
              <a:rPr lang="sr-Latn-BA" dirty="0" smtClean="0"/>
              <a:t>Prostori obilježja</a:t>
            </a:r>
            <a:endParaRPr lang="en-US" dirty="0" smtClean="0"/>
          </a:p>
        </p:txBody>
      </p:sp>
      <p:sp>
        <p:nvSpPr>
          <p:cNvPr id="43011" name="Rectangle 3"/>
          <p:cNvSpPr>
            <a:spLocks noGrp="1" noChangeArrowheads="1"/>
          </p:cNvSpPr>
          <p:nvPr>
            <p:ph type="body" idx="1"/>
          </p:nvPr>
        </p:nvSpPr>
        <p:spPr/>
        <p:txBody>
          <a:bodyPr/>
          <a:lstStyle/>
          <a:p>
            <a:pPr eaLnBrk="1" hangingPunct="1"/>
            <a:r>
              <a:rPr lang="sr-Latn-BA" dirty="0" smtClean="0"/>
              <a:t>Osnovna </a:t>
            </a:r>
            <a:r>
              <a:rPr lang="en-US" dirty="0" err="1" smtClean="0"/>
              <a:t>ide</a:t>
            </a:r>
            <a:r>
              <a:rPr lang="sr-Latn-BA" dirty="0" smtClean="0"/>
              <a:t>j</a:t>
            </a:r>
            <a:r>
              <a:rPr lang="en-US" dirty="0" smtClean="0"/>
              <a:t>a:   </a:t>
            </a:r>
            <a:r>
              <a:rPr lang="sr-Latn-BA" dirty="0" smtClean="0"/>
              <a:t>prostor obilježja se može preslikati u prostor više dimenzionalnosti u kojem je trening skup linearno separabilan</a:t>
            </a:r>
            <a:r>
              <a:rPr lang="en-US" dirty="0" smtClean="0"/>
              <a:t>:</a:t>
            </a:r>
          </a:p>
        </p:txBody>
      </p:sp>
      <p:sp>
        <p:nvSpPr>
          <p:cNvPr id="43012" name="Line 4"/>
          <p:cNvSpPr>
            <a:spLocks noChangeShapeType="1"/>
          </p:cNvSpPr>
          <p:nvPr/>
        </p:nvSpPr>
        <p:spPr bwMode="auto">
          <a:xfrm flipV="1">
            <a:off x="2068513" y="3244850"/>
            <a:ext cx="0" cy="3041650"/>
          </a:xfrm>
          <a:prstGeom prst="line">
            <a:avLst/>
          </a:prstGeom>
          <a:noFill/>
          <a:ln w="25400">
            <a:solidFill>
              <a:schemeClr val="tx1"/>
            </a:solidFill>
            <a:round/>
            <a:headEnd/>
            <a:tailEnd type="triangle" w="med" len="med"/>
          </a:ln>
        </p:spPr>
        <p:txBody>
          <a:bodyPr/>
          <a:lstStyle/>
          <a:p>
            <a:endParaRPr lang="en-US"/>
          </a:p>
        </p:txBody>
      </p:sp>
      <p:sp>
        <p:nvSpPr>
          <p:cNvPr id="43013" name="Line 5"/>
          <p:cNvSpPr>
            <a:spLocks noChangeShapeType="1"/>
          </p:cNvSpPr>
          <p:nvPr/>
        </p:nvSpPr>
        <p:spPr bwMode="auto">
          <a:xfrm flipV="1">
            <a:off x="447675" y="4856163"/>
            <a:ext cx="3319463" cy="0"/>
          </a:xfrm>
          <a:prstGeom prst="line">
            <a:avLst/>
          </a:prstGeom>
          <a:noFill/>
          <a:ln w="25400">
            <a:solidFill>
              <a:schemeClr val="tx1"/>
            </a:solidFill>
            <a:round/>
            <a:headEnd/>
            <a:tailEnd type="triangle" w="med" len="med"/>
          </a:ln>
        </p:spPr>
        <p:txBody>
          <a:bodyPr/>
          <a:lstStyle/>
          <a:p>
            <a:endParaRPr lang="en-US"/>
          </a:p>
        </p:txBody>
      </p:sp>
      <p:sp>
        <p:nvSpPr>
          <p:cNvPr id="43014" name="AutoShape 6"/>
          <p:cNvSpPr>
            <a:spLocks noChangeArrowheads="1"/>
          </p:cNvSpPr>
          <p:nvPr/>
        </p:nvSpPr>
        <p:spPr bwMode="auto">
          <a:xfrm>
            <a:off x="2098675" y="4076700"/>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15" name="AutoShape 7"/>
          <p:cNvSpPr>
            <a:spLocks noChangeArrowheads="1"/>
          </p:cNvSpPr>
          <p:nvPr/>
        </p:nvSpPr>
        <p:spPr bwMode="auto">
          <a:xfrm>
            <a:off x="1524000" y="44338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16" name="AutoShape 8"/>
          <p:cNvSpPr>
            <a:spLocks noChangeArrowheads="1"/>
          </p:cNvSpPr>
          <p:nvPr/>
        </p:nvSpPr>
        <p:spPr bwMode="auto">
          <a:xfrm>
            <a:off x="1676400" y="49799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17" name="AutoShape 9"/>
          <p:cNvSpPr>
            <a:spLocks noChangeArrowheads="1"/>
          </p:cNvSpPr>
          <p:nvPr/>
        </p:nvSpPr>
        <p:spPr bwMode="auto">
          <a:xfrm>
            <a:off x="2209800" y="54562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18" name="AutoShape 10"/>
          <p:cNvSpPr>
            <a:spLocks noChangeArrowheads="1"/>
          </p:cNvSpPr>
          <p:nvPr/>
        </p:nvSpPr>
        <p:spPr bwMode="auto">
          <a:xfrm>
            <a:off x="1790700" y="41227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19" name="AutoShape 11"/>
          <p:cNvSpPr>
            <a:spLocks noChangeArrowheads="1"/>
          </p:cNvSpPr>
          <p:nvPr/>
        </p:nvSpPr>
        <p:spPr bwMode="auto">
          <a:xfrm>
            <a:off x="1295400" y="47513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20" name="AutoShape 12"/>
          <p:cNvSpPr>
            <a:spLocks noChangeArrowheads="1"/>
          </p:cNvSpPr>
          <p:nvPr/>
        </p:nvSpPr>
        <p:spPr bwMode="auto">
          <a:xfrm>
            <a:off x="1714500" y="54943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21" name="AutoShape 13"/>
          <p:cNvSpPr>
            <a:spLocks noChangeArrowheads="1"/>
          </p:cNvSpPr>
          <p:nvPr/>
        </p:nvSpPr>
        <p:spPr bwMode="auto">
          <a:xfrm>
            <a:off x="2209800" y="45227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22" name="AutoShape 14"/>
          <p:cNvSpPr>
            <a:spLocks noChangeArrowheads="1"/>
          </p:cNvSpPr>
          <p:nvPr/>
        </p:nvSpPr>
        <p:spPr bwMode="auto">
          <a:xfrm>
            <a:off x="3111500" y="45100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23" name="AutoShape 15"/>
          <p:cNvSpPr>
            <a:spLocks noChangeArrowheads="1"/>
          </p:cNvSpPr>
          <p:nvPr/>
        </p:nvSpPr>
        <p:spPr bwMode="auto">
          <a:xfrm>
            <a:off x="2971800" y="57229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24" name="AutoShape 16"/>
          <p:cNvSpPr>
            <a:spLocks noChangeArrowheads="1"/>
          </p:cNvSpPr>
          <p:nvPr/>
        </p:nvSpPr>
        <p:spPr bwMode="auto">
          <a:xfrm>
            <a:off x="723900" y="46370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25" name="AutoShape 17"/>
          <p:cNvSpPr>
            <a:spLocks noChangeArrowheads="1"/>
          </p:cNvSpPr>
          <p:nvPr/>
        </p:nvSpPr>
        <p:spPr bwMode="auto">
          <a:xfrm>
            <a:off x="2235200" y="60912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26" name="AutoShape 18"/>
          <p:cNvSpPr>
            <a:spLocks noChangeArrowheads="1"/>
          </p:cNvSpPr>
          <p:nvPr/>
        </p:nvSpPr>
        <p:spPr bwMode="auto">
          <a:xfrm>
            <a:off x="3200400" y="52466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27" name="AutoShape 19"/>
          <p:cNvSpPr>
            <a:spLocks noChangeArrowheads="1"/>
          </p:cNvSpPr>
          <p:nvPr/>
        </p:nvSpPr>
        <p:spPr bwMode="auto">
          <a:xfrm>
            <a:off x="1263650" y="57864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28" name="AutoShape 20"/>
          <p:cNvSpPr>
            <a:spLocks noChangeArrowheads="1"/>
          </p:cNvSpPr>
          <p:nvPr/>
        </p:nvSpPr>
        <p:spPr bwMode="auto">
          <a:xfrm>
            <a:off x="952500" y="53038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29" name="AutoShape 21"/>
          <p:cNvSpPr>
            <a:spLocks noChangeArrowheads="1"/>
          </p:cNvSpPr>
          <p:nvPr/>
        </p:nvSpPr>
        <p:spPr bwMode="auto">
          <a:xfrm>
            <a:off x="1009650" y="37798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30" name="AutoShape 22"/>
          <p:cNvSpPr>
            <a:spLocks noChangeArrowheads="1"/>
          </p:cNvSpPr>
          <p:nvPr/>
        </p:nvSpPr>
        <p:spPr bwMode="auto">
          <a:xfrm>
            <a:off x="2505075" y="4914900"/>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31" name="AutoShape 23"/>
          <p:cNvSpPr>
            <a:spLocks noChangeArrowheads="1"/>
          </p:cNvSpPr>
          <p:nvPr/>
        </p:nvSpPr>
        <p:spPr bwMode="auto">
          <a:xfrm>
            <a:off x="2124075" y="5048250"/>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32" name="AutoShape 24"/>
          <p:cNvSpPr>
            <a:spLocks noChangeArrowheads="1"/>
          </p:cNvSpPr>
          <p:nvPr/>
        </p:nvSpPr>
        <p:spPr bwMode="auto">
          <a:xfrm>
            <a:off x="2409825" y="3810000"/>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33" name="Oval 25"/>
          <p:cNvSpPr>
            <a:spLocks noChangeArrowheads="1"/>
          </p:cNvSpPr>
          <p:nvPr/>
        </p:nvSpPr>
        <p:spPr bwMode="auto">
          <a:xfrm>
            <a:off x="1114425" y="3895725"/>
            <a:ext cx="1885950" cy="1905000"/>
          </a:xfrm>
          <a:prstGeom prst="ellipse">
            <a:avLst/>
          </a:prstGeom>
          <a:noFill/>
          <a:ln w="15875">
            <a:solidFill>
              <a:schemeClr val="tx2"/>
            </a:solidFill>
            <a:prstDash val="sysDot"/>
            <a:round/>
            <a:headEnd/>
            <a:tailEnd/>
          </a:ln>
        </p:spPr>
        <p:txBody>
          <a:bodyPr wrap="none" anchor="ctr"/>
          <a:lstStyle/>
          <a:p>
            <a:endParaRPr lang="en-US"/>
          </a:p>
        </p:txBody>
      </p:sp>
      <p:sp>
        <p:nvSpPr>
          <p:cNvPr id="43034" name="AutoShape 26"/>
          <p:cNvSpPr>
            <a:spLocks noChangeArrowheads="1"/>
          </p:cNvSpPr>
          <p:nvPr/>
        </p:nvSpPr>
        <p:spPr bwMode="auto">
          <a:xfrm>
            <a:off x="1162050" y="39322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35" name="AutoShape 27"/>
          <p:cNvSpPr>
            <a:spLocks noChangeArrowheads="1"/>
          </p:cNvSpPr>
          <p:nvPr/>
        </p:nvSpPr>
        <p:spPr bwMode="auto">
          <a:xfrm>
            <a:off x="3086100" y="39131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36" name="Line 28"/>
          <p:cNvSpPr>
            <a:spLocks noChangeShapeType="1"/>
          </p:cNvSpPr>
          <p:nvPr/>
        </p:nvSpPr>
        <p:spPr bwMode="auto">
          <a:xfrm flipH="1" flipV="1">
            <a:off x="6107113" y="2997200"/>
            <a:ext cx="0" cy="2070100"/>
          </a:xfrm>
          <a:prstGeom prst="line">
            <a:avLst/>
          </a:prstGeom>
          <a:noFill/>
          <a:ln w="25400">
            <a:solidFill>
              <a:schemeClr val="tx1"/>
            </a:solidFill>
            <a:round/>
            <a:headEnd/>
            <a:tailEnd type="triangle" w="med" len="med"/>
          </a:ln>
        </p:spPr>
        <p:txBody>
          <a:bodyPr/>
          <a:lstStyle/>
          <a:p>
            <a:endParaRPr lang="en-US"/>
          </a:p>
        </p:txBody>
      </p:sp>
      <p:sp>
        <p:nvSpPr>
          <p:cNvPr id="43037" name="Line 29"/>
          <p:cNvSpPr>
            <a:spLocks noChangeShapeType="1"/>
          </p:cNvSpPr>
          <p:nvPr/>
        </p:nvSpPr>
        <p:spPr bwMode="auto">
          <a:xfrm>
            <a:off x="6076950" y="5084763"/>
            <a:ext cx="2347913" cy="0"/>
          </a:xfrm>
          <a:prstGeom prst="line">
            <a:avLst/>
          </a:prstGeom>
          <a:noFill/>
          <a:ln w="25400">
            <a:solidFill>
              <a:schemeClr val="tx1"/>
            </a:solidFill>
            <a:round/>
            <a:headEnd/>
            <a:tailEnd type="triangle" w="med" len="med"/>
          </a:ln>
        </p:spPr>
        <p:txBody>
          <a:bodyPr/>
          <a:lstStyle/>
          <a:p>
            <a:endParaRPr lang="en-US"/>
          </a:p>
        </p:txBody>
      </p:sp>
      <p:sp>
        <p:nvSpPr>
          <p:cNvPr id="43038" name="AutoShape 30"/>
          <p:cNvSpPr>
            <a:spLocks noChangeArrowheads="1"/>
          </p:cNvSpPr>
          <p:nvPr/>
        </p:nvSpPr>
        <p:spPr bwMode="auto">
          <a:xfrm>
            <a:off x="6375400" y="4448175"/>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39" name="AutoShape 31"/>
          <p:cNvSpPr>
            <a:spLocks noChangeArrowheads="1"/>
          </p:cNvSpPr>
          <p:nvPr/>
        </p:nvSpPr>
        <p:spPr bwMode="auto">
          <a:xfrm>
            <a:off x="5800725" y="480536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40" name="AutoShape 32"/>
          <p:cNvSpPr>
            <a:spLocks noChangeArrowheads="1"/>
          </p:cNvSpPr>
          <p:nvPr/>
        </p:nvSpPr>
        <p:spPr bwMode="auto">
          <a:xfrm>
            <a:off x="6181725" y="53609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41" name="AutoShape 33"/>
          <p:cNvSpPr>
            <a:spLocks noChangeArrowheads="1"/>
          </p:cNvSpPr>
          <p:nvPr/>
        </p:nvSpPr>
        <p:spPr bwMode="auto">
          <a:xfrm>
            <a:off x="7000875" y="53609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42" name="AutoShape 34"/>
          <p:cNvSpPr>
            <a:spLocks noChangeArrowheads="1"/>
          </p:cNvSpPr>
          <p:nvPr/>
        </p:nvSpPr>
        <p:spPr bwMode="auto">
          <a:xfrm>
            <a:off x="6067425" y="449421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43" name="AutoShape 35"/>
          <p:cNvSpPr>
            <a:spLocks noChangeArrowheads="1"/>
          </p:cNvSpPr>
          <p:nvPr/>
        </p:nvSpPr>
        <p:spPr bwMode="auto">
          <a:xfrm>
            <a:off x="6276975" y="477043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44" name="AutoShape 36"/>
          <p:cNvSpPr>
            <a:spLocks noChangeArrowheads="1"/>
          </p:cNvSpPr>
          <p:nvPr/>
        </p:nvSpPr>
        <p:spPr bwMode="auto">
          <a:xfrm>
            <a:off x="6505575" y="5399088"/>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45" name="AutoShape 37"/>
          <p:cNvSpPr>
            <a:spLocks noChangeArrowheads="1"/>
          </p:cNvSpPr>
          <p:nvPr/>
        </p:nvSpPr>
        <p:spPr bwMode="auto">
          <a:xfrm>
            <a:off x="6486525" y="4894263"/>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46" name="AutoShape 38"/>
          <p:cNvSpPr>
            <a:spLocks noChangeArrowheads="1"/>
          </p:cNvSpPr>
          <p:nvPr/>
        </p:nvSpPr>
        <p:spPr bwMode="auto">
          <a:xfrm>
            <a:off x="8093075" y="45291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47" name="AutoShape 39"/>
          <p:cNvSpPr>
            <a:spLocks noChangeArrowheads="1"/>
          </p:cNvSpPr>
          <p:nvPr/>
        </p:nvSpPr>
        <p:spPr bwMode="auto">
          <a:xfrm>
            <a:off x="7953375" y="57419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48" name="AutoShape 40"/>
          <p:cNvSpPr>
            <a:spLocks noChangeArrowheads="1"/>
          </p:cNvSpPr>
          <p:nvPr/>
        </p:nvSpPr>
        <p:spPr bwMode="auto">
          <a:xfrm>
            <a:off x="7477125" y="34940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49" name="AutoShape 41"/>
          <p:cNvSpPr>
            <a:spLocks noChangeArrowheads="1"/>
          </p:cNvSpPr>
          <p:nvPr/>
        </p:nvSpPr>
        <p:spPr bwMode="auto">
          <a:xfrm>
            <a:off x="7483475" y="47577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50" name="AutoShape 42"/>
          <p:cNvSpPr>
            <a:spLocks noChangeArrowheads="1"/>
          </p:cNvSpPr>
          <p:nvPr/>
        </p:nvSpPr>
        <p:spPr bwMode="auto">
          <a:xfrm>
            <a:off x="8181975" y="52657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51" name="AutoShape 43"/>
          <p:cNvSpPr>
            <a:spLocks noChangeArrowheads="1"/>
          </p:cNvSpPr>
          <p:nvPr/>
        </p:nvSpPr>
        <p:spPr bwMode="auto">
          <a:xfrm>
            <a:off x="7007225" y="42052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52" name="AutoShape 44"/>
          <p:cNvSpPr>
            <a:spLocks noChangeArrowheads="1"/>
          </p:cNvSpPr>
          <p:nvPr/>
        </p:nvSpPr>
        <p:spPr bwMode="auto">
          <a:xfrm>
            <a:off x="7610475" y="543718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53" name="AutoShape 45"/>
          <p:cNvSpPr>
            <a:spLocks noChangeArrowheads="1"/>
          </p:cNvSpPr>
          <p:nvPr/>
        </p:nvSpPr>
        <p:spPr bwMode="auto">
          <a:xfrm>
            <a:off x="7400925" y="37036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54" name="AutoShape 46"/>
          <p:cNvSpPr>
            <a:spLocks noChangeArrowheads="1"/>
          </p:cNvSpPr>
          <p:nvPr/>
        </p:nvSpPr>
        <p:spPr bwMode="auto">
          <a:xfrm>
            <a:off x="6010275" y="5210175"/>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55" name="AutoShape 47"/>
          <p:cNvSpPr>
            <a:spLocks noChangeArrowheads="1"/>
          </p:cNvSpPr>
          <p:nvPr/>
        </p:nvSpPr>
        <p:spPr bwMode="auto">
          <a:xfrm>
            <a:off x="5629275" y="5343525"/>
            <a:ext cx="88900" cy="88900"/>
          </a:xfrm>
          <a:prstGeom prst="octagon">
            <a:avLst>
              <a:gd name="adj" fmla="val 29287"/>
            </a:avLst>
          </a:prstGeom>
          <a:solidFill>
            <a:srgbClr val="FF0000"/>
          </a:solidFill>
          <a:ln w="9525">
            <a:solidFill>
              <a:srgbClr val="FF0000"/>
            </a:solidFill>
            <a:miter lim="800000"/>
            <a:headEnd/>
            <a:tailEnd/>
          </a:ln>
        </p:spPr>
        <p:txBody>
          <a:bodyPr wrap="none" anchor="ctr"/>
          <a:lstStyle/>
          <a:p>
            <a:endParaRPr lang="en-US"/>
          </a:p>
        </p:txBody>
      </p:sp>
      <p:sp>
        <p:nvSpPr>
          <p:cNvPr id="43056" name="AutoShape 48"/>
          <p:cNvSpPr>
            <a:spLocks noChangeArrowheads="1"/>
          </p:cNvSpPr>
          <p:nvPr/>
        </p:nvSpPr>
        <p:spPr bwMode="auto">
          <a:xfrm>
            <a:off x="7391400" y="3829050"/>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57" name="AutoShape 49"/>
          <p:cNvSpPr>
            <a:spLocks noChangeArrowheads="1"/>
          </p:cNvSpPr>
          <p:nvPr/>
        </p:nvSpPr>
        <p:spPr bwMode="auto">
          <a:xfrm>
            <a:off x="6943725" y="33607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58" name="AutoShape 50"/>
          <p:cNvSpPr>
            <a:spLocks noChangeArrowheads="1"/>
          </p:cNvSpPr>
          <p:nvPr/>
        </p:nvSpPr>
        <p:spPr bwMode="auto">
          <a:xfrm>
            <a:off x="8067675" y="3932238"/>
            <a:ext cx="88900" cy="88900"/>
          </a:xfrm>
          <a:prstGeom prst="octagon">
            <a:avLst>
              <a:gd name="adj" fmla="val 29287"/>
            </a:avLst>
          </a:prstGeom>
          <a:solidFill>
            <a:srgbClr val="0000FF"/>
          </a:solidFill>
          <a:ln w="9525">
            <a:solidFill>
              <a:srgbClr val="0000FF"/>
            </a:solidFill>
            <a:miter lim="800000"/>
            <a:headEnd/>
            <a:tailEnd/>
          </a:ln>
        </p:spPr>
        <p:txBody>
          <a:bodyPr wrap="none" anchor="ctr"/>
          <a:lstStyle/>
          <a:p>
            <a:endParaRPr lang="en-US"/>
          </a:p>
        </p:txBody>
      </p:sp>
      <p:sp>
        <p:nvSpPr>
          <p:cNvPr id="43059" name="Line 51"/>
          <p:cNvSpPr>
            <a:spLocks noChangeShapeType="1"/>
          </p:cNvSpPr>
          <p:nvPr/>
        </p:nvSpPr>
        <p:spPr bwMode="auto">
          <a:xfrm flipH="1">
            <a:off x="4859338" y="5086350"/>
            <a:ext cx="1238250" cy="996950"/>
          </a:xfrm>
          <a:prstGeom prst="line">
            <a:avLst/>
          </a:prstGeom>
          <a:noFill/>
          <a:ln w="25400">
            <a:solidFill>
              <a:schemeClr val="tx1"/>
            </a:solidFill>
            <a:round/>
            <a:headEnd/>
            <a:tailEnd type="triangle" w="med" len="med"/>
          </a:ln>
        </p:spPr>
        <p:txBody>
          <a:bodyPr/>
          <a:lstStyle/>
          <a:p>
            <a:endParaRPr lang="en-US"/>
          </a:p>
        </p:txBody>
      </p:sp>
      <p:sp>
        <p:nvSpPr>
          <p:cNvPr id="43060" name="Line 52"/>
          <p:cNvSpPr>
            <a:spLocks noChangeShapeType="1"/>
          </p:cNvSpPr>
          <p:nvPr/>
        </p:nvSpPr>
        <p:spPr bwMode="auto">
          <a:xfrm>
            <a:off x="6096000" y="3733800"/>
            <a:ext cx="1447800" cy="1333500"/>
          </a:xfrm>
          <a:prstGeom prst="line">
            <a:avLst/>
          </a:prstGeom>
          <a:noFill/>
          <a:ln w="15875">
            <a:solidFill>
              <a:schemeClr val="tx2"/>
            </a:solidFill>
            <a:prstDash val="sysDot"/>
            <a:round/>
            <a:headEnd/>
            <a:tailEnd/>
          </a:ln>
        </p:spPr>
        <p:txBody>
          <a:bodyPr/>
          <a:lstStyle/>
          <a:p>
            <a:endParaRPr lang="en-US"/>
          </a:p>
        </p:txBody>
      </p:sp>
      <p:sp>
        <p:nvSpPr>
          <p:cNvPr id="43061" name="Line 53"/>
          <p:cNvSpPr>
            <a:spLocks noChangeShapeType="1"/>
          </p:cNvSpPr>
          <p:nvPr/>
        </p:nvSpPr>
        <p:spPr bwMode="auto">
          <a:xfrm flipV="1">
            <a:off x="6324600" y="5105400"/>
            <a:ext cx="1219200" cy="1219200"/>
          </a:xfrm>
          <a:prstGeom prst="line">
            <a:avLst/>
          </a:prstGeom>
          <a:noFill/>
          <a:ln w="15875">
            <a:solidFill>
              <a:schemeClr val="tx2"/>
            </a:solidFill>
            <a:prstDash val="sysDot"/>
            <a:round/>
            <a:headEnd/>
            <a:tailEnd/>
          </a:ln>
        </p:spPr>
        <p:txBody>
          <a:bodyPr/>
          <a:lstStyle/>
          <a:p>
            <a:endParaRPr lang="en-US"/>
          </a:p>
        </p:txBody>
      </p:sp>
      <p:sp>
        <p:nvSpPr>
          <p:cNvPr id="43062" name="Line 54"/>
          <p:cNvSpPr>
            <a:spLocks noChangeShapeType="1"/>
          </p:cNvSpPr>
          <p:nvPr/>
        </p:nvSpPr>
        <p:spPr bwMode="auto">
          <a:xfrm flipV="1">
            <a:off x="4629150" y="3771900"/>
            <a:ext cx="1466850" cy="838200"/>
          </a:xfrm>
          <a:prstGeom prst="line">
            <a:avLst/>
          </a:prstGeom>
          <a:noFill/>
          <a:ln w="15875">
            <a:solidFill>
              <a:schemeClr val="tx2"/>
            </a:solidFill>
            <a:prstDash val="sysDot"/>
            <a:round/>
            <a:headEnd/>
            <a:tailEnd/>
          </a:ln>
        </p:spPr>
        <p:txBody>
          <a:bodyPr/>
          <a:lstStyle/>
          <a:p>
            <a:endParaRPr lang="en-US"/>
          </a:p>
        </p:txBody>
      </p:sp>
      <p:sp>
        <p:nvSpPr>
          <p:cNvPr id="43063" name="Line 55"/>
          <p:cNvSpPr>
            <a:spLocks noChangeShapeType="1"/>
          </p:cNvSpPr>
          <p:nvPr/>
        </p:nvSpPr>
        <p:spPr bwMode="auto">
          <a:xfrm>
            <a:off x="4610100" y="4610100"/>
            <a:ext cx="1714500" cy="1695450"/>
          </a:xfrm>
          <a:prstGeom prst="line">
            <a:avLst/>
          </a:prstGeom>
          <a:noFill/>
          <a:ln w="15875">
            <a:solidFill>
              <a:schemeClr val="tx2"/>
            </a:solidFill>
            <a:prstDash val="sysDot"/>
            <a:round/>
            <a:headEnd/>
            <a:tailEnd/>
          </a:ln>
        </p:spPr>
        <p:txBody>
          <a:bodyPr/>
          <a:lstStyle/>
          <a:p>
            <a:endParaRPr lang="en-US"/>
          </a:p>
        </p:txBody>
      </p:sp>
      <p:sp>
        <p:nvSpPr>
          <p:cNvPr id="43064" name="AutoShape 56"/>
          <p:cNvSpPr>
            <a:spLocks noChangeArrowheads="1"/>
          </p:cNvSpPr>
          <p:nvPr/>
        </p:nvSpPr>
        <p:spPr bwMode="auto">
          <a:xfrm>
            <a:off x="3590925" y="3171825"/>
            <a:ext cx="1638300" cy="457200"/>
          </a:xfrm>
          <a:prstGeom prst="curvedDownArrow">
            <a:avLst>
              <a:gd name="adj1" fmla="val 71667"/>
              <a:gd name="adj2" fmla="val 143333"/>
              <a:gd name="adj3" fmla="val 33333"/>
            </a:avLst>
          </a:prstGeom>
          <a:solidFill>
            <a:srgbClr val="008000"/>
          </a:solidFill>
          <a:ln w="9525">
            <a:solidFill>
              <a:srgbClr val="008000"/>
            </a:solidFill>
            <a:miter lim="800000"/>
            <a:headEnd/>
            <a:tailEnd/>
          </a:ln>
        </p:spPr>
        <p:txBody>
          <a:bodyPr wrap="none" anchor="ctr"/>
          <a:lstStyle/>
          <a:p>
            <a:endParaRPr lang="en-US"/>
          </a:p>
        </p:txBody>
      </p:sp>
      <p:sp>
        <p:nvSpPr>
          <p:cNvPr id="43065" name="Text Box 57"/>
          <p:cNvSpPr txBox="1">
            <a:spLocks noChangeArrowheads="1"/>
          </p:cNvSpPr>
          <p:nvPr/>
        </p:nvSpPr>
        <p:spPr bwMode="auto">
          <a:xfrm>
            <a:off x="3590925" y="3571875"/>
            <a:ext cx="1504950" cy="396875"/>
          </a:xfrm>
          <a:prstGeom prst="rect">
            <a:avLst/>
          </a:prstGeom>
          <a:noFill/>
          <a:ln w="9525">
            <a:noFill/>
            <a:miter lim="800000"/>
            <a:headEnd/>
            <a:tailEnd/>
          </a:ln>
        </p:spPr>
        <p:txBody>
          <a:bodyPr>
            <a:spAutoFit/>
          </a:bodyPr>
          <a:lstStyle/>
          <a:p>
            <a:pPr>
              <a:spcBef>
                <a:spcPct val="50000"/>
              </a:spcBef>
            </a:pPr>
            <a:r>
              <a:rPr lang="el-GR" sz="2000">
                <a:latin typeface="Times New Roman" pitchFamily="18" charset="0"/>
                <a:cs typeface="Times New Roman" pitchFamily="18" charset="0"/>
              </a:rPr>
              <a:t>Φ</a:t>
            </a:r>
            <a:r>
              <a:rPr lang="en-US" sz="2000">
                <a:latin typeface="Times New Roman" pitchFamily="18" charset="0"/>
                <a:cs typeface="Times New Roman" pitchFamily="18" charset="0"/>
              </a:rPr>
              <a:t>:  </a:t>
            </a:r>
            <a:r>
              <a:rPr lang="en-US" sz="2000" b="1">
                <a:latin typeface="Times New Roman" pitchFamily="18" charset="0"/>
                <a:cs typeface="Times New Roman" pitchFamily="18" charset="0"/>
              </a:rPr>
              <a:t>x</a:t>
            </a:r>
            <a:r>
              <a:rPr lang="en-US" sz="2000" b="1" baseline="-25000">
                <a:latin typeface="Times New Roman" pitchFamily="18" charset="0"/>
                <a:cs typeface="Times New Roman" pitchFamily="18" charset="0"/>
              </a:rPr>
              <a:t> </a:t>
            </a:r>
            <a:r>
              <a:rPr lang="en-US" sz="2000" b="1">
                <a:latin typeface="Times New Roman" pitchFamily="18" charset="0"/>
                <a:cs typeface="Times New Roman" pitchFamily="18" charset="0"/>
              </a:rPr>
              <a:t>→</a:t>
            </a:r>
            <a:r>
              <a:rPr lang="en-US" sz="2000">
                <a:latin typeface="Times New Roman" pitchFamily="18" charset="0"/>
                <a:cs typeface="Times New Roman" pitchFamily="18" charset="0"/>
              </a:rPr>
              <a:t> </a:t>
            </a:r>
            <a:r>
              <a:rPr lang="el-GR" sz="2000">
                <a:latin typeface="Times New Roman" pitchFamily="18" charset="0"/>
                <a:cs typeface="Times New Roman" pitchFamily="18" charset="0"/>
              </a:rPr>
              <a:t>φ</a:t>
            </a:r>
            <a:r>
              <a:rPr lang="en-US" sz="2000">
                <a:latin typeface="Times New Roman" pitchFamily="18" charset="0"/>
                <a:cs typeface="Times New Roman" pitchFamily="18" charset="0"/>
              </a:rPr>
              <a:t>(</a:t>
            </a:r>
            <a:r>
              <a:rPr lang="en-US" sz="2000" b="1">
                <a:latin typeface="Times New Roman" pitchFamily="18" charset="0"/>
                <a:cs typeface="Times New Roman" pitchFamily="18" charset="0"/>
              </a:rPr>
              <a:t>x</a:t>
            </a:r>
            <a:r>
              <a:rPr lang="en-US" sz="2000">
                <a:latin typeface="Times New Roman" pitchFamily="18" charset="0"/>
                <a:cs typeface="Times New Roman" pitchFamily="18" charset="0"/>
              </a:rPr>
              <a:t>)</a:t>
            </a:r>
          </a:p>
        </p:txBody>
      </p:sp>
      <p:sp>
        <p:nvSpPr>
          <p:cNvPr id="43066" name="TextBox 4"/>
          <p:cNvSpPr txBox="1">
            <a:spLocks noChangeArrowheads="1"/>
          </p:cNvSpPr>
          <p:nvPr/>
        </p:nvSpPr>
        <p:spPr bwMode="auto">
          <a:xfrm>
            <a:off x="7620000" y="-33338"/>
            <a:ext cx="1293813" cy="338138"/>
          </a:xfrm>
          <a:prstGeom prst="rect">
            <a:avLst/>
          </a:prstGeom>
          <a:noFill/>
          <a:ln w="9525">
            <a:noFill/>
            <a:miter lim="800000"/>
            <a:headEnd/>
            <a:tailEnd/>
          </a:ln>
        </p:spPr>
        <p:txBody>
          <a:bodyPr wrap="none" anchor="ctr">
            <a:spAutoFit/>
          </a:bodyPr>
          <a:lstStyle/>
          <a:p>
            <a:r>
              <a:rPr lang="en-US" sz="1600">
                <a:solidFill>
                  <a:srgbClr val="FBFCFF"/>
                </a:solidFill>
              </a:rPr>
              <a:t>Sec. 15.2.3</a:t>
            </a:r>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Number Placeholder 5"/>
          <p:cNvSpPr>
            <a:spLocks noGrp="1"/>
          </p:cNvSpPr>
          <p:nvPr>
            <p:ph type="sldNum" sz="quarter" idx="12"/>
          </p:nvPr>
        </p:nvSpPr>
        <p:spPr bwMode="auto">
          <a:noFill/>
          <a:ln>
            <a:miter lim="800000"/>
            <a:headEnd/>
            <a:tailEnd/>
          </a:ln>
        </p:spPr>
        <p:txBody>
          <a:bodyPr/>
          <a:lstStyle/>
          <a:p>
            <a:fld id="{849E08D3-A324-4713-8B9A-30900F82E97B}" type="slidenum">
              <a:rPr lang="en-US">
                <a:ea typeface="MS PGothic" pitchFamily="34" charset="-128"/>
              </a:rPr>
              <a:pPr/>
              <a:t>65</a:t>
            </a:fld>
            <a:endParaRPr lang="en-US">
              <a:ea typeface="MS PGothic" pitchFamily="34" charset="-128"/>
            </a:endParaRPr>
          </a:p>
        </p:txBody>
      </p:sp>
      <p:sp>
        <p:nvSpPr>
          <p:cNvPr id="44034" name="Rectangle 2"/>
          <p:cNvSpPr>
            <a:spLocks noGrp="1" noChangeArrowheads="1"/>
          </p:cNvSpPr>
          <p:nvPr>
            <p:ph type="title"/>
          </p:nvPr>
        </p:nvSpPr>
        <p:spPr/>
        <p:txBody>
          <a:bodyPr/>
          <a:lstStyle/>
          <a:p>
            <a:pPr eaLnBrk="1" hangingPunct="1"/>
            <a:r>
              <a:rPr lang="sr-Latn-BA" dirty="0" smtClean="0"/>
              <a:t>“</a:t>
            </a:r>
            <a:r>
              <a:rPr lang="en-US" dirty="0" smtClean="0"/>
              <a:t>T</a:t>
            </a:r>
            <a:r>
              <a:rPr lang="sr-Latn-BA" dirty="0" smtClean="0"/>
              <a:t>rik sa kernelom”</a:t>
            </a:r>
            <a:endParaRPr lang="en-US" dirty="0" smtClean="0"/>
          </a:p>
        </p:txBody>
      </p:sp>
      <p:sp>
        <p:nvSpPr>
          <p:cNvPr id="44035" name="Rectangle 3"/>
          <p:cNvSpPr>
            <a:spLocks noGrp="1" noChangeArrowheads="1"/>
          </p:cNvSpPr>
          <p:nvPr>
            <p:ph type="body" idx="1"/>
          </p:nvPr>
        </p:nvSpPr>
        <p:spPr>
          <a:xfrm>
            <a:off x="685800" y="1752600"/>
            <a:ext cx="8458200" cy="4876800"/>
          </a:xfrm>
        </p:spPr>
        <p:txBody>
          <a:bodyPr/>
          <a:lstStyle/>
          <a:p>
            <a:pPr eaLnBrk="1" hangingPunct="1"/>
            <a:r>
              <a:rPr lang="sr-Latn-BA" sz="2000" dirty="0" smtClean="0"/>
              <a:t>Linearni klasifikator koristi skalarni proizvod vektora</a:t>
            </a:r>
            <a:r>
              <a:rPr lang="en-US" sz="2000" dirty="0" smtClean="0"/>
              <a:t> </a:t>
            </a:r>
            <a:r>
              <a:rPr lang="en-US" sz="2000" i="1" dirty="0" smtClean="0"/>
              <a:t>K</a:t>
            </a:r>
            <a:r>
              <a:rPr lang="en-US" sz="2000" dirty="0" smtClean="0"/>
              <a:t>(</a:t>
            </a:r>
            <a:r>
              <a:rPr lang="en-US" sz="2000" b="1" dirty="0" err="1" smtClean="0"/>
              <a:t>x</a:t>
            </a:r>
            <a:r>
              <a:rPr lang="en-US" sz="2000" b="1" baseline="-25000" dirty="0" err="1" smtClean="0"/>
              <a:t>i</a:t>
            </a:r>
            <a:r>
              <a:rPr lang="en-US" sz="2000" dirty="0" err="1" smtClean="0"/>
              <a:t>,</a:t>
            </a:r>
            <a:r>
              <a:rPr lang="en-US" sz="2000" b="1" dirty="0" err="1" smtClean="0"/>
              <a:t>x</a:t>
            </a:r>
            <a:r>
              <a:rPr lang="en-US" sz="2000" b="1" baseline="-25000" dirty="0" err="1" smtClean="0"/>
              <a:t>j</a:t>
            </a:r>
            <a:r>
              <a:rPr lang="en-US" sz="2000" dirty="0" smtClean="0"/>
              <a:t>)=</a:t>
            </a:r>
            <a:r>
              <a:rPr lang="en-US" sz="2000" b="1" dirty="0" err="1" smtClean="0"/>
              <a:t>x</a:t>
            </a:r>
            <a:r>
              <a:rPr lang="en-US" sz="2000" b="1" baseline="-25000" dirty="0" err="1" smtClean="0"/>
              <a:t>i</a:t>
            </a:r>
            <a:r>
              <a:rPr lang="en-US" sz="2000" b="1" baseline="30000" dirty="0" err="1" smtClean="0"/>
              <a:t>T</a:t>
            </a:r>
            <a:r>
              <a:rPr lang="en-US" sz="2000" b="1" dirty="0" err="1" smtClean="0"/>
              <a:t>x</a:t>
            </a:r>
            <a:r>
              <a:rPr lang="en-US" sz="2000" b="1" baseline="-25000" dirty="0" err="1" smtClean="0"/>
              <a:t>j</a:t>
            </a:r>
            <a:endParaRPr lang="en-US" sz="2000" b="1" baseline="-25000" dirty="0" smtClean="0"/>
          </a:p>
          <a:p>
            <a:pPr eaLnBrk="1" hangingPunct="1"/>
            <a:r>
              <a:rPr lang="sr-Latn-BA" sz="2000" dirty="0" smtClean="0"/>
              <a:t>Ako se svaki uzorak preslika u prostor više dimenzionalnosti nekom transformacijom</a:t>
            </a:r>
            <a:r>
              <a:rPr lang="en-US" sz="2000" dirty="0" smtClean="0"/>
              <a:t> </a:t>
            </a:r>
            <a:r>
              <a:rPr lang="el-GR" sz="2000" dirty="0" smtClean="0">
                <a:cs typeface="Times New Roman" pitchFamily="18" charset="0"/>
              </a:rPr>
              <a:t>Φ</a:t>
            </a:r>
            <a:r>
              <a:rPr lang="en-US" sz="2000" dirty="0" smtClean="0">
                <a:cs typeface="Times New Roman" pitchFamily="18" charset="0"/>
              </a:rPr>
              <a:t>:  </a:t>
            </a:r>
            <a:r>
              <a:rPr lang="en-US" sz="2000" b="1" dirty="0" smtClean="0">
                <a:cs typeface="Times New Roman" pitchFamily="18" charset="0"/>
              </a:rPr>
              <a:t>x</a:t>
            </a:r>
            <a:r>
              <a:rPr lang="en-US" sz="2000" b="1" baseline="-25000" dirty="0" smtClean="0">
                <a:cs typeface="Times New Roman" pitchFamily="18" charset="0"/>
              </a:rPr>
              <a:t> </a:t>
            </a:r>
            <a:r>
              <a:rPr lang="en-US" sz="2000" b="1" dirty="0" smtClean="0">
                <a:cs typeface="Times New Roman" pitchFamily="18" charset="0"/>
              </a:rPr>
              <a:t>→</a:t>
            </a:r>
            <a:r>
              <a:rPr lang="en-US" sz="2000" dirty="0" smtClean="0">
                <a:cs typeface="Times New Roman" pitchFamily="18" charset="0"/>
              </a:rPr>
              <a:t> </a:t>
            </a:r>
            <a:r>
              <a:rPr lang="el-GR" sz="2000" dirty="0" smtClean="0">
                <a:cs typeface="Times New Roman" pitchFamily="18" charset="0"/>
              </a:rPr>
              <a:t>φ</a:t>
            </a:r>
            <a:r>
              <a:rPr lang="en-US" sz="2000" dirty="0" smtClean="0">
                <a:cs typeface="Times New Roman" pitchFamily="18" charset="0"/>
              </a:rPr>
              <a:t>(</a:t>
            </a:r>
            <a:r>
              <a:rPr lang="en-US" sz="2000" b="1" dirty="0" smtClean="0">
                <a:cs typeface="Times New Roman" pitchFamily="18" charset="0"/>
              </a:rPr>
              <a:t>x</a:t>
            </a:r>
            <a:r>
              <a:rPr lang="en-US" sz="2000" dirty="0" smtClean="0">
                <a:cs typeface="Times New Roman" pitchFamily="18" charset="0"/>
              </a:rPr>
              <a:t>), </a:t>
            </a:r>
            <a:r>
              <a:rPr lang="sr-Latn-BA" sz="2000" dirty="0" smtClean="0">
                <a:cs typeface="Times New Roman" pitchFamily="18" charset="0"/>
              </a:rPr>
              <a:t>skalarni proizvod postaje</a:t>
            </a:r>
            <a:r>
              <a:rPr lang="en-US" sz="2000" dirty="0" smtClean="0">
                <a:cs typeface="Times New Roman" pitchFamily="18" charset="0"/>
              </a:rPr>
              <a:t>:</a:t>
            </a:r>
          </a:p>
          <a:p>
            <a:pPr algn="ctr" eaLnBrk="1" hangingPunct="1">
              <a:buFont typeface="Wingdings" pitchFamily="2" charset="2"/>
              <a:buNone/>
            </a:pPr>
            <a:r>
              <a:rPr lang="en-US" sz="2000" i="1" dirty="0" smtClean="0"/>
              <a:t>K</a:t>
            </a:r>
            <a:r>
              <a:rPr lang="en-US" sz="2000" dirty="0" smtClean="0"/>
              <a:t>(</a:t>
            </a:r>
            <a:r>
              <a:rPr lang="en-US" sz="2000" b="1" dirty="0" err="1" smtClean="0"/>
              <a:t>x</a:t>
            </a:r>
            <a:r>
              <a:rPr lang="en-US" sz="2000" b="1" baseline="-25000" dirty="0" err="1" smtClean="0"/>
              <a:t>i</a:t>
            </a:r>
            <a:r>
              <a:rPr lang="en-US" sz="2000" dirty="0" err="1" smtClean="0"/>
              <a:t>,</a:t>
            </a:r>
            <a:r>
              <a:rPr lang="en-US" sz="2000" b="1" dirty="0" err="1" smtClean="0"/>
              <a:t>x</a:t>
            </a:r>
            <a:r>
              <a:rPr lang="en-US" sz="2000" b="1" baseline="-25000" dirty="0" err="1" smtClean="0"/>
              <a:t>j</a:t>
            </a:r>
            <a:r>
              <a:rPr lang="en-US" sz="2000" dirty="0" smtClean="0"/>
              <a:t>)= </a:t>
            </a:r>
            <a:r>
              <a:rPr lang="el-GR" sz="2000" dirty="0" smtClean="0">
                <a:cs typeface="Times New Roman" pitchFamily="18" charset="0"/>
              </a:rPr>
              <a:t>φ</a:t>
            </a:r>
            <a:r>
              <a:rPr lang="en-US" sz="2000" dirty="0" smtClean="0"/>
              <a:t>(</a:t>
            </a:r>
            <a:r>
              <a:rPr lang="en-US" sz="2000" b="1" dirty="0" smtClean="0"/>
              <a:t>x</a:t>
            </a:r>
            <a:r>
              <a:rPr lang="en-US" sz="2000" b="1" baseline="-25000" dirty="0" smtClean="0"/>
              <a:t>i</a:t>
            </a:r>
            <a:r>
              <a:rPr lang="en-US" sz="2000" dirty="0" smtClean="0"/>
              <a:t>)</a:t>
            </a:r>
            <a:r>
              <a:rPr lang="en-US" sz="2000" b="1" baseline="-25000" dirty="0" smtClean="0"/>
              <a:t> </a:t>
            </a:r>
            <a:r>
              <a:rPr lang="en-US" sz="2000" b="1" baseline="30000" dirty="0" smtClean="0"/>
              <a:t>T</a:t>
            </a:r>
            <a:r>
              <a:rPr lang="el-GR" sz="2000" dirty="0" smtClean="0">
                <a:cs typeface="Times New Roman" pitchFamily="18" charset="0"/>
              </a:rPr>
              <a:t>φ</a:t>
            </a:r>
            <a:r>
              <a:rPr lang="en-US" sz="2000" dirty="0" smtClean="0"/>
              <a:t>(</a:t>
            </a:r>
            <a:r>
              <a:rPr lang="en-US" sz="2000" b="1" dirty="0" err="1" smtClean="0"/>
              <a:t>x</a:t>
            </a:r>
            <a:r>
              <a:rPr lang="en-US" sz="2000" b="1" baseline="-25000" dirty="0" err="1" smtClean="0"/>
              <a:t>j</a:t>
            </a:r>
            <a:r>
              <a:rPr lang="en-US" sz="2000" dirty="0" smtClean="0"/>
              <a:t>)</a:t>
            </a:r>
          </a:p>
          <a:p>
            <a:pPr eaLnBrk="1" hangingPunct="1"/>
            <a:r>
              <a:rPr lang="sr-Latn-BA" sz="2000" i="1" dirty="0" smtClean="0"/>
              <a:t>K</a:t>
            </a:r>
            <a:r>
              <a:rPr lang="en-US" sz="2000" i="1" dirty="0" err="1" smtClean="0"/>
              <a:t>ernel</a:t>
            </a:r>
            <a:r>
              <a:rPr lang="en-US" sz="2000" i="1" dirty="0" smtClean="0"/>
              <a:t> fun</a:t>
            </a:r>
            <a:r>
              <a:rPr lang="sr-Latn-BA" sz="2000" i="1" dirty="0" smtClean="0"/>
              <a:t>kcija </a:t>
            </a:r>
            <a:r>
              <a:rPr lang="sr-Latn-BA" sz="2000" dirty="0" smtClean="0"/>
              <a:t>je funkcija koja odgovara skalarnom proizvodu u prostoru obilježja više dimenzionalnosti</a:t>
            </a:r>
            <a:endParaRPr lang="en-US" sz="2000" dirty="0" smtClean="0"/>
          </a:p>
          <a:p>
            <a:pPr eaLnBrk="1" hangingPunct="1"/>
            <a:r>
              <a:rPr lang="sr-Latn-BA" sz="2000" dirty="0" smtClean="0"/>
              <a:t>Primjer</a:t>
            </a:r>
            <a:r>
              <a:rPr lang="en-US" sz="2000" dirty="0" smtClean="0"/>
              <a:t>: </a:t>
            </a:r>
          </a:p>
          <a:p>
            <a:pPr eaLnBrk="1" hangingPunct="1">
              <a:buFont typeface="Wingdings" pitchFamily="2" charset="2"/>
              <a:buNone/>
            </a:pPr>
            <a:r>
              <a:rPr lang="en-US" sz="2000" dirty="0" smtClean="0"/>
              <a:t>	2-dimen</a:t>
            </a:r>
            <a:r>
              <a:rPr lang="sr-Latn-BA" sz="2000" dirty="0" smtClean="0"/>
              <a:t>z</a:t>
            </a:r>
            <a:r>
              <a:rPr lang="en-US" sz="2000" dirty="0" err="1" smtClean="0"/>
              <a:t>ional</a:t>
            </a:r>
            <a:r>
              <a:rPr lang="sr-Latn-BA" sz="2000" dirty="0" smtClean="0"/>
              <a:t>ni vektori</a:t>
            </a:r>
            <a:r>
              <a:rPr lang="en-US" sz="2000" dirty="0" smtClean="0"/>
              <a:t> </a:t>
            </a:r>
            <a:r>
              <a:rPr lang="en-US" sz="2000" b="1" dirty="0" smtClean="0"/>
              <a:t>x</a:t>
            </a:r>
            <a:r>
              <a:rPr lang="en-US" sz="2000" dirty="0" smtClean="0"/>
              <a:t>=[</a:t>
            </a:r>
            <a:r>
              <a:rPr lang="en-US" sz="2000" i="1" dirty="0" smtClean="0"/>
              <a:t>x</a:t>
            </a:r>
            <a:r>
              <a:rPr lang="en-US" sz="2000" i="1" baseline="-25000" dirty="0" smtClean="0"/>
              <a:t>1   </a:t>
            </a:r>
            <a:r>
              <a:rPr lang="en-US" sz="2000" i="1" dirty="0" smtClean="0"/>
              <a:t>x</a:t>
            </a:r>
            <a:r>
              <a:rPr lang="en-US" sz="2000" i="1" baseline="-25000" dirty="0" smtClean="0"/>
              <a:t>2</a:t>
            </a:r>
            <a:r>
              <a:rPr lang="en-US" sz="2000" dirty="0" smtClean="0"/>
              <a:t>];  </a:t>
            </a:r>
            <a:r>
              <a:rPr lang="sr-Latn-BA" sz="2000" dirty="0" smtClean="0"/>
              <a:t>neka je </a:t>
            </a:r>
            <a:r>
              <a:rPr lang="en-US" sz="2000" i="1" dirty="0" smtClean="0"/>
              <a:t>K</a:t>
            </a:r>
            <a:r>
              <a:rPr lang="en-US" sz="2000" dirty="0" smtClean="0"/>
              <a:t>(</a:t>
            </a:r>
            <a:r>
              <a:rPr lang="en-US" sz="2000" b="1" dirty="0" err="1" smtClean="0"/>
              <a:t>x</a:t>
            </a:r>
            <a:r>
              <a:rPr lang="en-US" sz="2000" b="1" baseline="-25000" dirty="0" err="1" smtClean="0"/>
              <a:t>i</a:t>
            </a:r>
            <a:r>
              <a:rPr lang="en-US" sz="2000" dirty="0" err="1" smtClean="0"/>
              <a:t>,</a:t>
            </a:r>
            <a:r>
              <a:rPr lang="en-US" sz="2000" b="1" dirty="0" err="1" smtClean="0"/>
              <a:t>x</a:t>
            </a:r>
            <a:r>
              <a:rPr lang="en-US" sz="2000" b="1" baseline="-25000" dirty="0" err="1" smtClean="0"/>
              <a:t>j</a:t>
            </a:r>
            <a:r>
              <a:rPr lang="en-US" sz="2000" dirty="0" smtClean="0"/>
              <a:t>)=(1 + </a:t>
            </a:r>
            <a:r>
              <a:rPr lang="en-US" sz="2000" b="1" dirty="0" err="1" smtClean="0"/>
              <a:t>x</a:t>
            </a:r>
            <a:r>
              <a:rPr lang="en-US" sz="2000" b="1" baseline="-25000" dirty="0" err="1" smtClean="0"/>
              <a:t>i</a:t>
            </a:r>
            <a:r>
              <a:rPr lang="en-US" sz="2000" b="1" baseline="30000" dirty="0" err="1" smtClean="0"/>
              <a:t>T</a:t>
            </a:r>
            <a:r>
              <a:rPr lang="en-US" sz="2000" b="1" dirty="0" err="1" smtClean="0"/>
              <a:t>x</a:t>
            </a:r>
            <a:r>
              <a:rPr lang="en-US" sz="2000" b="1" baseline="-25000" dirty="0" err="1" smtClean="0"/>
              <a:t>j</a:t>
            </a:r>
            <a:r>
              <a:rPr lang="en-US" sz="2000" dirty="0" smtClean="0"/>
              <a:t>)</a:t>
            </a:r>
            <a:r>
              <a:rPr lang="en-US" sz="2000" baseline="30000" dirty="0" smtClean="0"/>
              <a:t>2</a:t>
            </a:r>
            <a:r>
              <a:rPr lang="en-US" sz="2000" baseline="-25000" dirty="0" smtClean="0"/>
              <a:t>,</a:t>
            </a:r>
            <a:endParaRPr lang="en-US" sz="2000" dirty="0" smtClean="0"/>
          </a:p>
          <a:p>
            <a:pPr eaLnBrk="1" hangingPunct="1">
              <a:buFont typeface="Wingdings" pitchFamily="2" charset="2"/>
              <a:buNone/>
            </a:pPr>
            <a:r>
              <a:rPr lang="en-US" sz="2000" dirty="0" smtClean="0"/>
              <a:t>	</a:t>
            </a:r>
            <a:r>
              <a:rPr lang="sr-Latn-BA" sz="2000" dirty="0" smtClean="0"/>
              <a:t>Treba pokazati da je</a:t>
            </a:r>
            <a:r>
              <a:rPr lang="en-US" sz="2000" dirty="0" smtClean="0"/>
              <a:t> </a:t>
            </a:r>
            <a:r>
              <a:rPr lang="en-US" sz="2000" i="1" dirty="0" smtClean="0"/>
              <a:t>K</a:t>
            </a:r>
            <a:r>
              <a:rPr lang="en-US" sz="2000" dirty="0" smtClean="0"/>
              <a:t>(</a:t>
            </a:r>
            <a:r>
              <a:rPr lang="en-US" sz="2000" b="1" dirty="0" err="1" smtClean="0"/>
              <a:t>x</a:t>
            </a:r>
            <a:r>
              <a:rPr lang="en-US" sz="2000" b="1" baseline="-25000" dirty="0" err="1" smtClean="0"/>
              <a:t>i</a:t>
            </a:r>
            <a:r>
              <a:rPr lang="en-US" sz="2000" dirty="0" err="1" smtClean="0"/>
              <a:t>,</a:t>
            </a:r>
            <a:r>
              <a:rPr lang="en-US" sz="2000" b="1" dirty="0" err="1" smtClean="0"/>
              <a:t>x</a:t>
            </a:r>
            <a:r>
              <a:rPr lang="en-US" sz="2000" b="1" baseline="-25000" dirty="0" err="1" smtClean="0"/>
              <a:t>j</a:t>
            </a:r>
            <a:r>
              <a:rPr lang="en-US" sz="2000" dirty="0" smtClean="0"/>
              <a:t>)= </a:t>
            </a:r>
            <a:r>
              <a:rPr lang="el-GR" sz="2000" dirty="0" smtClean="0">
                <a:cs typeface="Times New Roman" pitchFamily="18" charset="0"/>
              </a:rPr>
              <a:t>φ</a:t>
            </a:r>
            <a:r>
              <a:rPr lang="en-US" sz="2000" dirty="0" smtClean="0"/>
              <a:t>(</a:t>
            </a:r>
            <a:r>
              <a:rPr lang="en-US" sz="2000" b="1" dirty="0" smtClean="0"/>
              <a:t>x</a:t>
            </a:r>
            <a:r>
              <a:rPr lang="en-US" sz="2000" b="1" baseline="-25000" dirty="0" smtClean="0"/>
              <a:t>i</a:t>
            </a:r>
            <a:r>
              <a:rPr lang="en-US" sz="2000" dirty="0" smtClean="0"/>
              <a:t>)</a:t>
            </a:r>
            <a:r>
              <a:rPr lang="en-US" sz="2000" b="1" baseline="-25000" dirty="0" smtClean="0"/>
              <a:t> </a:t>
            </a:r>
            <a:r>
              <a:rPr lang="en-US" sz="2000" b="1" baseline="30000" dirty="0" smtClean="0"/>
              <a:t>T</a:t>
            </a:r>
            <a:r>
              <a:rPr lang="el-GR" sz="2000" dirty="0" smtClean="0">
                <a:cs typeface="Times New Roman" pitchFamily="18" charset="0"/>
              </a:rPr>
              <a:t>φ</a:t>
            </a:r>
            <a:r>
              <a:rPr lang="en-US" sz="2000" dirty="0" smtClean="0"/>
              <a:t>(</a:t>
            </a:r>
            <a:r>
              <a:rPr lang="en-US" sz="2000" b="1" dirty="0" err="1" smtClean="0"/>
              <a:t>x</a:t>
            </a:r>
            <a:r>
              <a:rPr lang="en-US" sz="2000" b="1" baseline="-25000" dirty="0" err="1" smtClean="0"/>
              <a:t>j</a:t>
            </a:r>
            <a:r>
              <a:rPr lang="en-US" sz="2000" dirty="0" smtClean="0"/>
              <a:t>):</a:t>
            </a:r>
          </a:p>
          <a:p>
            <a:pPr eaLnBrk="1" hangingPunct="1">
              <a:lnSpc>
                <a:spcPct val="125000"/>
              </a:lnSpc>
              <a:buFont typeface="Wingdings" pitchFamily="2" charset="2"/>
              <a:buNone/>
            </a:pPr>
            <a:r>
              <a:rPr lang="en-US" sz="2000" dirty="0" smtClean="0"/>
              <a:t>	</a:t>
            </a:r>
            <a:r>
              <a:rPr lang="en-US" sz="2000" i="1" dirty="0" smtClean="0"/>
              <a:t>K</a:t>
            </a:r>
            <a:r>
              <a:rPr lang="en-US" sz="2000" dirty="0" smtClean="0"/>
              <a:t>(</a:t>
            </a:r>
            <a:r>
              <a:rPr lang="en-US" sz="2000" b="1" dirty="0" err="1" smtClean="0"/>
              <a:t>x</a:t>
            </a:r>
            <a:r>
              <a:rPr lang="en-US" sz="2000" b="1" baseline="-25000" dirty="0" err="1" smtClean="0"/>
              <a:t>i</a:t>
            </a:r>
            <a:r>
              <a:rPr lang="en-US" sz="2000" dirty="0" err="1" smtClean="0"/>
              <a:t>,</a:t>
            </a:r>
            <a:r>
              <a:rPr lang="en-US" sz="2000" b="1" dirty="0" err="1" smtClean="0"/>
              <a:t>x</a:t>
            </a:r>
            <a:r>
              <a:rPr lang="en-US" sz="2000" b="1" baseline="-25000" dirty="0" err="1" smtClean="0"/>
              <a:t>j</a:t>
            </a:r>
            <a:r>
              <a:rPr lang="en-US" sz="2000" dirty="0" smtClean="0"/>
              <a:t>)=(1 + </a:t>
            </a:r>
            <a:r>
              <a:rPr lang="en-US" sz="2000" b="1" dirty="0" err="1" smtClean="0"/>
              <a:t>x</a:t>
            </a:r>
            <a:r>
              <a:rPr lang="en-US" sz="2000" b="1" baseline="-25000" dirty="0" err="1" smtClean="0"/>
              <a:t>i</a:t>
            </a:r>
            <a:r>
              <a:rPr lang="en-US" sz="2000" b="1" baseline="30000" dirty="0" err="1" smtClean="0"/>
              <a:t>T</a:t>
            </a:r>
            <a:r>
              <a:rPr lang="en-US" sz="2000" b="1" dirty="0" err="1" smtClean="0"/>
              <a:t>x</a:t>
            </a:r>
            <a:r>
              <a:rPr lang="en-US" sz="2000" b="1" baseline="-25000" dirty="0" err="1" smtClean="0"/>
              <a:t>j</a:t>
            </a:r>
            <a:r>
              <a:rPr lang="en-US" sz="2000" dirty="0" smtClean="0"/>
              <a:t>)</a:t>
            </a:r>
            <a:r>
              <a:rPr lang="en-US" sz="2000" baseline="30000" dirty="0" smtClean="0"/>
              <a:t>2</a:t>
            </a:r>
            <a:r>
              <a:rPr lang="en-US" sz="2000" baseline="-25000" dirty="0" smtClean="0"/>
              <a:t>,</a:t>
            </a:r>
            <a:r>
              <a:rPr lang="en-US" sz="2000" dirty="0" smtClean="0"/>
              <a:t>= 1+ </a:t>
            </a:r>
            <a:r>
              <a:rPr lang="en-US" sz="2000" i="1" dirty="0" smtClean="0"/>
              <a:t>x</a:t>
            </a:r>
            <a:r>
              <a:rPr lang="en-US" sz="2000" i="1" baseline="-25000" dirty="0" smtClean="0"/>
              <a:t>i1</a:t>
            </a:r>
            <a:r>
              <a:rPr lang="en-US" sz="2000" i="1" baseline="30000" dirty="0" smtClean="0"/>
              <a:t>2</a:t>
            </a:r>
            <a:r>
              <a:rPr lang="en-US" sz="2000" i="1" dirty="0" smtClean="0"/>
              <a:t>x</a:t>
            </a:r>
            <a:r>
              <a:rPr lang="en-US" sz="2000" i="1" baseline="-25000" dirty="0" smtClean="0"/>
              <a:t>j1</a:t>
            </a:r>
            <a:r>
              <a:rPr lang="en-US" sz="2000" i="1" baseline="30000" dirty="0" smtClean="0"/>
              <a:t>2 </a:t>
            </a:r>
            <a:r>
              <a:rPr lang="en-US" sz="2000" i="1" dirty="0" smtClean="0"/>
              <a:t>+ </a:t>
            </a:r>
            <a:r>
              <a:rPr lang="en-US" sz="2000" dirty="0" smtClean="0"/>
              <a:t>2 </a:t>
            </a:r>
            <a:r>
              <a:rPr lang="en-US" sz="2000" i="1" dirty="0" smtClean="0"/>
              <a:t>x</a:t>
            </a:r>
            <a:r>
              <a:rPr lang="en-US" sz="2000" i="1" baseline="-25000" dirty="0" smtClean="0"/>
              <a:t>i1</a:t>
            </a:r>
            <a:r>
              <a:rPr lang="en-US" sz="2000" i="1" dirty="0" smtClean="0"/>
              <a:t>x</a:t>
            </a:r>
            <a:r>
              <a:rPr lang="en-US" sz="2000" i="1" baseline="-25000" dirty="0" smtClean="0"/>
              <a:t>j1</a:t>
            </a:r>
            <a:r>
              <a:rPr lang="en-US" sz="2000" i="1" baseline="30000" dirty="0" smtClean="0"/>
              <a:t> </a:t>
            </a:r>
            <a:r>
              <a:rPr lang="en-US" sz="2000" i="1" dirty="0" smtClean="0"/>
              <a:t>x</a:t>
            </a:r>
            <a:r>
              <a:rPr lang="en-US" sz="2000" i="1" baseline="-25000" dirty="0" smtClean="0"/>
              <a:t>i2</a:t>
            </a:r>
            <a:r>
              <a:rPr lang="en-US" sz="2000" i="1" dirty="0" smtClean="0"/>
              <a:t>x</a:t>
            </a:r>
            <a:r>
              <a:rPr lang="en-US" sz="2000" i="1" baseline="-25000" dirty="0" smtClean="0"/>
              <a:t>j2</a:t>
            </a:r>
            <a:r>
              <a:rPr lang="en-US" sz="2000" i="1" dirty="0" smtClean="0"/>
              <a:t>+ x</a:t>
            </a:r>
            <a:r>
              <a:rPr lang="en-US" sz="2000" i="1" baseline="-25000" dirty="0" smtClean="0"/>
              <a:t>i2</a:t>
            </a:r>
            <a:r>
              <a:rPr lang="en-US" sz="2000" i="1" baseline="30000" dirty="0" smtClean="0"/>
              <a:t>2</a:t>
            </a:r>
            <a:r>
              <a:rPr lang="en-US" sz="2000" i="1" dirty="0" smtClean="0"/>
              <a:t>x</a:t>
            </a:r>
            <a:r>
              <a:rPr lang="en-US" sz="2000" i="1" baseline="-25000" dirty="0" smtClean="0"/>
              <a:t>j2</a:t>
            </a:r>
            <a:r>
              <a:rPr lang="en-US" sz="2000" i="1" baseline="30000" dirty="0" smtClean="0"/>
              <a:t>2 </a:t>
            </a:r>
            <a:r>
              <a:rPr lang="en-US" sz="2000" dirty="0" smtClean="0"/>
              <a:t>+ 2</a:t>
            </a:r>
            <a:r>
              <a:rPr lang="en-US" sz="2000" i="1" dirty="0" smtClean="0"/>
              <a:t>x</a:t>
            </a:r>
            <a:r>
              <a:rPr lang="en-US" sz="2000" i="1" baseline="-25000" dirty="0" smtClean="0"/>
              <a:t>i1</a:t>
            </a:r>
            <a:r>
              <a:rPr lang="en-US" sz="2000" i="1" dirty="0" smtClean="0"/>
              <a:t>x</a:t>
            </a:r>
            <a:r>
              <a:rPr lang="en-US" sz="2000" i="1" baseline="-25000" dirty="0" smtClean="0"/>
              <a:t>j1 </a:t>
            </a:r>
            <a:r>
              <a:rPr lang="en-US" sz="2000" i="1" dirty="0" smtClean="0"/>
              <a:t>+ </a:t>
            </a:r>
            <a:r>
              <a:rPr lang="en-US" sz="2000" dirty="0" smtClean="0"/>
              <a:t>2</a:t>
            </a:r>
            <a:r>
              <a:rPr lang="en-US" sz="2000" i="1" dirty="0" smtClean="0"/>
              <a:t>x</a:t>
            </a:r>
            <a:r>
              <a:rPr lang="en-US" sz="2000" i="1" baseline="-25000" dirty="0" smtClean="0"/>
              <a:t>i2</a:t>
            </a:r>
            <a:r>
              <a:rPr lang="en-US" sz="2000" i="1" dirty="0" smtClean="0"/>
              <a:t>x</a:t>
            </a:r>
            <a:r>
              <a:rPr lang="en-US" sz="2000" i="1" baseline="-25000" dirty="0" smtClean="0"/>
              <a:t>j2</a:t>
            </a:r>
            <a:r>
              <a:rPr lang="en-US" sz="2000" i="1" dirty="0" smtClean="0"/>
              <a:t>=</a:t>
            </a:r>
          </a:p>
          <a:p>
            <a:pPr eaLnBrk="1" hangingPunct="1">
              <a:lnSpc>
                <a:spcPct val="125000"/>
              </a:lnSpc>
              <a:buFont typeface="Wingdings" pitchFamily="2" charset="2"/>
              <a:buNone/>
            </a:pPr>
            <a:r>
              <a:rPr lang="en-US" sz="2000" i="1" dirty="0" smtClean="0"/>
              <a:t>	      = </a:t>
            </a:r>
            <a:r>
              <a:rPr lang="en-US" sz="2000" dirty="0" smtClean="0"/>
              <a:t>[1  </a:t>
            </a:r>
            <a:r>
              <a:rPr lang="en-US" sz="2000" i="1" dirty="0" smtClean="0"/>
              <a:t>x</a:t>
            </a:r>
            <a:r>
              <a:rPr lang="en-US" sz="2000" i="1" baseline="-25000" dirty="0" smtClean="0"/>
              <a:t>i1</a:t>
            </a:r>
            <a:r>
              <a:rPr lang="en-US" sz="2000" i="1" baseline="30000" dirty="0" smtClean="0"/>
              <a:t>2  </a:t>
            </a:r>
            <a:r>
              <a:rPr lang="en-US" sz="2000" i="1" dirty="0" smtClean="0">
                <a:cs typeface="Times New Roman" pitchFamily="18" charset="0"/>
              </a:rPr>
              <a:t>√</a:t>
            </a:r>
            <a:r>
              <a:rPr lang="en-US" sz="2000" dirty="0" smtClean="0"/>
              <a:t>2 </a:t>
            </a:r>
            <a:r>
              <a:rPr lang="en-US" sz="2000" i="1" dirty="0" smtClean="0"/>
              <a:t>x</a:t>
            </a:r>
            <a:r>
              <a:rPr lang="en-US" sz="2000" i="1" baseline="-25000" dirty="0" smtClean="0"/>
              <a:t>i1</a:t>
            </a:r>
            <a:r>
              <a:rPr lang="en-US" sz="2000" i="1" dirty="0" smtClean="0"/>
              <a:t>x</a:t>
            </a:r>
            <a:r>
              <a:rPr lang="en-US" sz="2000" i="1" baseline="-25000" dirty="0" smtClean="0"/>
              <a:t>i2  </a:t>
            </a:r>
            <a:r>
              <a:rPr lang="en-US" sz="2000" i="1" dirty="0" smtClean="0"/>
              <a:t> x</a:t>
            </a:r>
            <a:r>
              <a:rPr lang="en-US" sz="2000" i="1" baseline="-25000" dirty="0" smtClean="0"/>
              <a:t>i2</a:t>
            </a:r>
            <a:r>
              <a:rPr lang="en-US" sz="2000" i="1" baseline="30000" dirty="0" smtClean="0"/>
              <a:t>2  </a:t>
            </a:r>
            <a:r>
              <a:rPr lang="en-US" sz="2000" i="1" dirty="0" smtClean="0">
                <a:cs typeface="Times New Roman" pitchFamily="18" charset="0"/>
              </a:rPr>
              <a:t>√</a:t>
            </a:r>
            <a:r>
              <a:rPr lang="en-US" sz="2000" dirty="0" smtClean="0"/>
              <a:t>2</a:t>
            </a:r>
            <a:r>
              <a:rPr lang="en-US" sz="2000" i="1" dirty="0" smtClean="0"/>
              <a:t>x</a:t>
            </a:r>
            <a:r>
              <a:rPr lang="en-US" sz="2000" i="1" baseline="-25000" dirty="0" smtClean="0"/>
              <a:t>i1  </a:t>
            </a:r>
            <a:r>
              <a:rPr lang="en-US" sz="2000" i="1" dirty="0" smtClean="0">
                <a:cs typeface="Times New Roman" pitchFamily="18" charset="0"/>
              </a:rPr>
              <a:t>√</a:t>
            </a:r>
            <a:r>
              <a:rPr lang="en-US" sz="2000" dirty="0" smtClean="0"/>
              <a:t>2</a:t>
            </a:r>
            <a:r>
              <a:rPr lang="en-US" sz="2000" i="1" dirty="0" smtClean="0"/>
              <a:t>x</a:t>
            </a:r>
            <a:r>
              <a:rPr lang="en-US" sz="2000" i="1" baseline="-25000" dirty="0" smtClean="0"/>
              <a:t>i2</a:t>
            </a:r>
            <a:r>
              <a:rPr lang="en-US" sz="2000" dirty="0" smtClean="0"/>
              <a:t>]</a:t>
            </a:r>
            <a:r>
              <a:rPr lang="en-US" sz="2000" b="1" baseline="30000" dirty="0" smtClean="0"/>
              <a:t>T </a:t>
            </a:r>
            <a:r>
              <a:rPr lang="en-US" sz="2000" dirty="0" smtClean="0"/>
              <a:t>[1  </a:t>
            </a:r>
            <a:r>
              <a:rPr lang="en-US" sz="2000" i="1" dirty="0" smtClean="0"/>
              <a:t>x</a:t>
            </a:r>
            <a:r>
              <a:rPr lang="en-US" sz="2000" i="1" baseline="-25000" dirty="0" smtClean="0"/>
              <a:t>j1</a:t>
            </a:r>
            <a:r>
              <a:rPr lang="en-US" sz="2000" i="1" baseline="30000" dirty="0" smtClean="0"/>
              <a:t>2  </a:t>
            </a:r>
            <a:r>
              <a:rPr lang="en-US" sz="2000" i="1" dirty="0" smtClean="0">
                <a:cs typeface="Times New Roman" pitchFamily="18" charset="0"/>
              </a:rPr>
              <a:t>√</a:t>
            </a:r>
            <a:r>
              <a:rPr lang="en-US" sz="2000" dirty="0" smtClean="0"/>
              <a:t>2 </a:t>
            </a:r>
            <a:r>
              <a:rPr lang="en-US" sz="2000" i="1" dirty="0" smtClean="0"/>
              <a:t>x</a:t>
            </a:r>
            <a:r>
              <a:rPr lang="en-US" sz="2000" i="1" baseline="-25000" dirty="0" smtClean="0"/>
              <a:t>j1</a:t>
            </a:r>
            <a:r>
              <a:rPr lang="en-US" sz="2000" i="1" dirty="0" smtClean="0"/>
              <a:t>x</a:t>
            </a:r>
            <a:r>
              <a:rPr lang="en-US" sz="2000" i="1" baseline="-25000" dirty="0" smtClean="0"/>
              <a:t>j2  </a:t>
            </a:r>
            <a:r>
              <a:rPr lang="en-US" sz="2000" i="1" dirty="0" smtClean="0"/>
              <a:t> x</a:t>
            </a:r>
            <a:r>
              <a:rPr lang="en-US" sz="2000" i="1" baseline="-25000" dirty="0" smtClean="0"/>
              <a:t>j2</a:t>
            </a:r>
            <a:r>
              <a:rPr lang="en-US" sz="2000" i="1" baseline="30000" dirty="0" smtClean="0"/>
              <a:t>2  </a:t>
            </a:r>
            <a:r>
              <a:rPr lang="en-US" sz="2000" i="1" dirty="0" smtClean="0">
                <a:cs typeface="Times New Roman" pitchFamily="18" charset="0"/>
              </a:rPr>
              <a:t>√</a:t>
            </a:r>
            <a:r>
              <a:rPr lang="en-US" sz="2000" dirty="0" smtClean="0"/>
              <a:t>2</a:t>
            </a:r>
            <a:r>
              <a:rPr lang="en-US" sz="2000" i="1" dirty="0" smtClean="0"/>
              <a:t>x</a:t>
            </a:r>
            <a:r>
              <a:rPr lang="en-US" sz="2000" i="1" baseline="-25000" dirty="0" smtClean="0"/>
              <a:t>j1  </a:t>
            </a:r>
            <a:r>
              <a:rPr lang="en-US" sz="2000" i="1" dirty="0" smtClean="0">
                <a:cs typeface="Times New Roman" pitchFamily="18" charset="0"/>
              </a:rPr>
              <a:t>√</a:t>
            </a:r>
            <a:r>
              <a:rPr lang="en-US" sz="2000" dirty="0" smtClean="0"/>
              <a:t>2</a:t>
            </a:r>
            <a:r>
              <a:rPr lang="en-US" sz="2000" i="1" dirty="0" smtClean="0"/>
              <a:t>x</a:t>
            </a:r>
            <a:r>
              <a:rPr lang="en-US" sz="2000" i="1" baseline="-25000" dirty="0" smtClean="0"/>
              <a:t>j2</a:t>
            </a:r>
            <a:r>
              <a:rPr lang="en-US" sz="2000" dirty="0" smtClean="0"/>
              <a:t>] </a:t>
            </a:r>
          </a:p>
          <a:p>
            <a:pPr eaLnBrk="1" hangingPunct="1">
              <a:lnSpc>
                <a:spcPct val="125000"/>
              </a:lnSpc>
              <a:buFont typeface="Wingdings" pitchFamily="2" charset="2"/>
              <a:buNone/>
            </a:pPr>
            <a:r>
              <a:rPr lang="en-US" sz="2000" dirty="0" smtClean="0"/>
              <a:t>	      = </a:t>
            </a:r>
            <a:r>
              <a:rPr lang="el-GR" sz="2000" dirty="0" smtClean="0">
                <a:cs typeface="Times New Roman" pitchFamily="18" charset="0"/>
              </a:rPr>
              <a:t>φ</a:t>
            </a:r>
            <a:r>
              <a:rPr lang="en-US" sz="2000" dirty="0" smtClean="0"/>
              <a:t>(</a:t>
            </a:r>
            <a:r>
              <a:rPr lang="en-US" sz="2000" b="1" dirty="0" smtClean="0"/>
              <a:t>x</a:t>
            </a:r>
            <a:r>
              <a:rPr lang="en-US" sz="2000" b="1" baseline="-25000" dirty="0" smtClean="0"/>
              <a:t>i</a:t>
            </a:r>
            <a:r>
              <a:rPr lang="en-US" sz="2000" dirty="0" smtClean="0"/>
              <a:t>)</a:t>
            </a:r>
            <a:r>
              <a:rPr lang="en-US" sz="2000" b="1" baseline="-25000" dirty="0" smtClean="0"/>
              <a:t> </a:t>
            </a:r>
            <a:r>
              <a:rPr lang="en-US" sz="2000" b="1" baseline="30000" dirty="0" smtClean="0"/>
              <a:t>T</a:t>
            </a:r>
            <a:r>
              <a:rPr lang="el-GR" sz="2000" dirty="0" smtClean="0">
                <a:cs typeface="Times New Roman" pitchFamily="18" charset="0"/>
              </a:rPr>
              <a:t>φ</a:t>
            </a:r>
            <a:r>
              <a:rPr lang="en-US" sz="2000" dirty="0" smtClean="0"/>
              <a:t>(</a:t>
            </a:r>
            <a:r>
              <a:rPr lang="en-US" sz="2000" b="1" dirty="0" err="1" smtClean="0"/>
              <a:t>x</a:t>
            </a:r>
            <a:r>
              <a:rPr lang="en-US" sz="2000" b="1" baseline="-25000" dirty="0" err="1" smtClean="0"/>
              <a:t>j</a:t>
            </a:r>
            <a:r>
              <a:rPr lang="en-US" sz="2000" dirty="0" smtClean="0"/>
              <a:t>)    </a:t>
            </a:r>
            <a:r>
              <a:rPr lang="sr-Latn-BA" sz="2000" dirty="0" smtClean="0"/>
              <a:t>gdje je </a:t>
            </a:r>
            <a:r>
              <a:rPr lang="el-GR" sz="2000" dirty="0" smtClean="0">
                <a:cs typeface="Times New Roman" pitchFamily="18" charset="0"/>
              </a:rPr>
              <a:t>φ</a:t>
            </a:r>
            <a:r>
              <a:rPr lang="en-US" sz="2000" dirty="0" smtClean="0"/>
              <a:t>(</a:t>
            </a:r>
            <a:r>
              <a:rPr lang="en-US" sz="2000" b="1" dirty="0" smtClean="0"/>
              <a:t>x</a:t>
            </a:r>
            <a:r>
              <a:rPr lang="en-US" sz="2000" dirty="0" smtClean="0"/>
              <a:t>) = </a:t>
            </a:r>
            <a:r>
              <a:rPr lang="en-US" sz="2000" b="1" baseline="-25000" dirty="0" smtClean="0"/>
              <a:t> </a:t>
            </a:r>
            <a:r>
              <a:rPr lang="en-US" sz="2000" dirty="0" smtClean="0"/>
              <a:t>[1  </a:t>
            </a:r>
            <a:r>
              <a:rPr lang="en-US" sz="2000" i="1" dirty="0" smtClean="0"/>
              <a:t>x</a:t>
            </a:r>
            <a:r>
              <a:rPr lang="en-US" sz="2000" i="1" baseline="-25000" dirty="0" smtClean="0"/>
              <a:t>1</a:t>
            </a:r>
            <a:r>
              <a:rPr lang="en-US" sz="2000" i="1" baseline="30000" dirty="0" smtClean="0"/>
              <a:t>2  </a:t>
            </a:r>
            <a:r>
              <a:rPr lang="en-US" sz="2000" i="1" dirty="0" smtClean="0">
                <a:cs typeface="Times New Roman" pitchFamily="18" charset="0"/>
              </a:rPr>
              <a:t>√</a:t>
            </a:r>
            <a:r>
              <a:rPr lang="en-US" sz="2000" dirty="0" smtClean="0"/>
              <a:t>2 </a:t>
            </a:r>
            <a:r>
              <a:rPr lang="en-US" sz="2000" i="1" dirty="0" smtClean="0"/>
              <a:t>x</a:t>
            </a:r>
            <a:r>
              <a:rPr lang="en-US" sz="2000" i="1" baseline="-25000" dirty="0" smtClean="0"/>
              <a:t>1</a:t>
            </a:r>
            <a:r>
              <a:rPr lang="en-US" sz="2000" i="1" dirty="0" smtClean="0"/>
              <a:t>x</a:t>
            </a:r>
            <a:r>
              <a:rPr lang="en-US" sz="2000" i="1" baseline="-25000" dirty="0" smtClean="0"/>
              <a:t>2  </a:t>
            </a:r>
            <a:r>
              <a:rPr lang="en-US" sz="2000" i="1" dirty="0" smtClean="0"/>
              <a:t> x</a:t>
            </a:r>
            <a:r>
              <a:rPr lang="en-US" sz="2000" i="1" baseline="-25000" dirty="0" smtClean="0"/>
              <a:t>2</a:t>
            </a:r>
            <a:r>
              <a:rPr lang="en-US" sz="2000" i="1" baseline="30000" dirty="0" smtClean="0"/>
              <a:t>2   </a:t>
            </a:r>
            <a:r>
              <a:rPr lang="en-US" sz="2000" i="1" dirty="0" smtClean="0">
                <a:cs typeface="Times New Roman" pitchFamily="18" charset="0"/>
              </a:rPr>
              <a:t>√</a:t>
            </a:r>
            <a:r>
              <a:rPr lang="en-US" sz="2000" dirty="0" smtClean="0"/>
              <a:t>2</a:t>
            </a:r>
            <a:r>
              <a:rPr lang="en-US" sz="2000" i="1" dirty="0" smtClean="0"/>
              <a:t>x</a:t>
            </a:r>
            <a:r>
              <a:rPr lang="en-US" sz="2000" i="1" baseline="-25000" dirty="0" smtClean="0"/>
              <a:t>1  </a:t>
            </a:r>
            <a:r>
              <a:rPr lang="en-US" sz="2000" i="1" dirty="0" smtClean="0">
                <a:cs typeface="Times New Roman" pitchFamily="18" charset="0"/>
              </a:rPr>
              <a:t>√</a:t>
            </a:r>
            <a:r>
              <a:rPr lang="en-US" sz="2000" dirty="0" smtClean="0"/>
              <a:t>2</a:t>
            </a:r>
            <a:r>
              <a:rPr lang="en-US" sz="2000" i="1" dirty="0" smtClean="0"/>
              <a:t>x</a:t>
            </a:r>
            <a:r>
              <a:rPr lang="en-US" sz="2000" i="1" baseline="-25000" dirty="0" smtClean="0"/>
              <a:t>2</a:t>
            </a:r>
            <a:r>
              <a:rPr lang="en-US" sz="2000" dirty="0" smtClean="0"/>
              <a:t>]</a:t>
            </a:r>
            <a:endParaRPr lang="el-GR" sz="2000" dirty="0" smtClean="0"/>
          </a:p>
        </p:txBody>
      </p:sp>
      <p:sp>
        <p:nvSpPr>
          <p:cNvPr id="44036" name="TextBox 4"/>
          <p:cNvSpPr txBox="1">
            <a:spLocks noChangeArrowheads="1"/>
          </p:cNvSpPr>
          <p:nvPr/>
        </p:nvSpPr>
        <p:spPr bwMode="auto">
          <a:xfrm>
            <a:off x="7620000" y="-33338"/>
            <a:ext cx="1293813" cy="338138"/>
          </a:xfrm>
          <a:prstGeom prst="rect">
            <a:avLst/>
          </a:prstGeom>
          <a:noFill/>
          <a:ln w="9525">
            <a:noFill/>
            <a:miter lim="800000"/>
            <a:headEnd/>
            <a:tailEnd/>
          </a:ln>
        </p:spPr>
        <p:txBody>
          <a:bodyPr wrap="none" anchor="ctr">
            <a:spAutoFit/>
          </a:bodyPr>
          <a:lstStyle/>
          <a:p>
            <a:r>
              <a:rPr lang="en-US" sz="1600">
                <a:solidFill>
                  <a:srgbClr val="FBFCFF"/>
                </a:solidFill>
              </a:rPr>
              <a:t>Sec. 15.2.3</a:t>
            </a:r>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3"/>
          <p:cNvSpPr>
            <a:spLocks noGrp="1" noChangeArrowheads="1"/>
          </p:cNvSpPr>
          <p:nvPr>
            <p:ph type="title"/>
          </p:nvPr>
        </p:nvSpPr>
        <p:spPr/>
        <p:txBody>
          <a:bodyPr/>
          <a:lstStyle/>
          <a:p>
            <a:pPr eaLnBrk="1" hangingPunct="1"/>
            <a:r>
              <a:rPr lang="en-US" dirty="0" smtClean="0"/>
              <a:t>Kernel</a:t>
            </a:r>
            <a:r>
              <a:rPr lang="sr-Latn-BA" dirty="0" smtClean="0"/>
              <a:t>i</a:t>
            </a:r>
            <a:endParaRPr lang="en-US" dirty="0" smtClean="0"/>
          </a:p>
        </p:txBody>
      </p:sp>
      <p:sp>
        <p:nvSpPr>
          <p:cNvPr id="45058" name="Rectangle 4"/>
          <p:cNvSpPr>
            <a:spLocks noGrp="1" noChangeArrowheads="1"/>
          </p:cNvSpPr>
          <p:nvPr>
            <p:ph idx="1"/>
          </p:nvPr>
        </p:nvSpPr>
        <p:spPr>
          <a:xfrm>
            <a:off x="457200" y="1600200"/>
            <a:ext cx="8229600" cy="4829196"/>
          </a:xfrm>
        </p:spPr>
        <p:txBody>
          <a:bodyPr>
            <a:normAutofit fontScale="85000" lnSpcReduction="10000"/>
          </a:bodyPr>
          <a:lstStyle/>
          <a:p>
            <a:pPr eaLnBrk="1" hangingPunct="1"/>
            <a:r>
              <a:rPr lang="sr-Latn-BA" dirty="0" smtClean="0"/>
              <a:t>Zašto koristiti kernele</a:t>
            </a:r>
            <a:r>
              <a:rPr lang="en-US" dirty="0" smtClean="0"/>
              <a:t>?</a:t>
            </a:r>
          </a:p>
          <a:p>
            <a:pPr lvl="1" eaLnBrk="1" hangingPunct="1"/>
            <a:r>
              <a:rPr lang="sr-Latn-BA" dirty="0" smtClean="0"/>
              <a:t>Linearno neseparabilan problem postaje separabilan</a:t>
            </a:r>
            <a:r>
              <a:rPr lang="en-US" dirty="0" smtClean="0"/>
              <a:t>.</a:t>
            </a:r>
          </a:p>
          <a:p>
            <a:pPr lvl="1" eaLnBrk="1" hangingPunct="1"/>
            <a:r>
              <a:rPr lang="sr-Latn-BA" dirty="0" smtClean="0"/>
              <a:t>Podaci se preslikavaju u prostor sa boljom reprezentacijom</a:t>
            </a:r>
            <a:endParaRPr lang="en-US" dirty="0" smtClean="0"/>
          </a:p>
          <a:p>
            <a:pPr eaLnBrk="1" hangingPunct="1"/>
            <a:r>
              <a:rPr lang="sr-Latn-BA" dirty="0" smtClean="0"/>
              <a:t>Često korišteni kerneli</a:t>
            </a:r>
            <a:endParaRPr lang="en-US" dirty="0" smtClean="0"/>
          </a:p>
          <a:p>
            <a:pPr lvl="1" eaLnBrk="1" hangingPunct="1"/>
            <a:r>
              <a:rPr lang="en-US" dirty="0" smtClean="0"/>
              <a:t>Linear</a:t>
            </a:r>
            <a:r>
              <a:rPr lang="sr-Latn-BA" dirty="0" smtClean="0"/>
              <a:t>ni</a:t>
            </a:r>
            <a:endParaRPr lang="en-US" dirty="0" smtClean="0"/>
          </a:p>
          <a:p>
            <a:pPr lvl="1" eaLnBrk="1" hangingPunct="1"/>
            <a:r>
              <a:rPr lang="en-US" dirty="0" err="1" smtClean="0"/>
              <a:t>Pol</a:t>
            </a:r>
            <a:r>
              <a:rPr lang="sr-Latn-BA" dirty="0" smtClean="0"/>
              <a:t>i</a:t>
            </a:r>
            <a:r>
              <a:rPr lang="en-US" dirty="0" err="1" smtClean="0"/>
              <a:t>nomi</a:t>
            </a:r>
            <a:r>
              <a:rPr lang="sr-Latn-BA" dirty="0" smtClean="0"/>
              <a:t>ja</a:t>
            </a:r>
            <a:r>
              <a:rPr lang="en-US" dirty="0" smtClean="0"/>
              <a:t>l</a:t>
            </a:r>
            <a:r>
              <a:rPr lang="sr-Latn-BA" dirty="0" smtClean="0"/>
              <a:t>ni</a:t>
            </a:r>
            <a:r>
              <a:rPr lang="en-US" dirty="0" smtClean="0"/>
              <a:t> </a:t>
            </a:r>
            <a:r>
              <a:rPr lang="en-US" b="1" dirty="0" smtClean="0">
                <a:solidFill>
                  <a:schemeClr val="folHlink"/>
                </a:solidFill>
              </a:rPr>
              <a:t>K(</a:t>
            </a:r>
            <a:r>
              <a:rPr lang="en-US" b="1" dirty="0" err="1" smtClean="0">
                <a:solidFill>
                  <a:schemeClr val="folHlink"/>
                </a:solidFill>
              </a:rPr>
              <a:t>x,z</a:t>
            </a:r>
            <a:r>
              <a:rPr lang="en-US" b="1" dirty="0" smtClean="0">
                <a:solidFill>
                  <a:schemeClr val="folHlink"/>
                </a:solidFill>
              </a:rPr>
              <a:t>) = (1+x</a:t>
            </a:r>
            <a:r>
              <a:rPr lang="en-US" b="1" baseline="30000" dirty="0" smtClean="0">
                <a:solidFill>
                  <a:schemeClr val="folHlink"/>
                </a:solidFill>
              </a:rPr>
              <a:t>T</a:t>
            </a:r>
            <a:r>
              <a:rPr lang="en-US" b="1" dirty="0" smtClean="0">
                <a:solidFill>
                  <a:schemeClr val="folHlink"/>
                </a:solidFill>
              </a:rPr>
              <a:t>z)</a:t>
            </a:r>
            <a:r>
              <a:rPr lang="en-US" b="1" baseline="30000" dirty="0" smtClean="0">
                <a:solidFill>
                  <a:schemeClr val="folHlink"/>
                </a:solidFill>
              </a:rPr>
              <a:t>d</a:t>
            </a:r>
          </a:p>
          <a:p>
            <a:pPr lvl="2" eaLnBrk="1" hangingPunct="1"/>
            <a:r>
              <a:rPr lang="sr-Latn-BA" dirty="0" smtClean="0"/>
              <a:t>Daje konjunkcije obilježja</a:t>
            </a:r>
            <a:endParaRPr lang="en-US" dirty="0" smtClean="0"/>
          </a:p>
          <a:p>
            <a:pPr lvl="1" eaLnBrk="1" hangingPunct="1"/>
            <a:r>
              <a:rPr lang="en-US" dirty="0" err="1" smtClean="0"/>
              <a:t>Radi</a:t>
            </a:r>
            <a:r>
              <a:rPr lang="sr-Latn-BA" dirty="0" smtClean="0"/>
              <a:t>j</a:t>
            </a:r>
            <a:r>
              <a:rPr lang="en-US" dirty="0" smtClean="0"/>
              <a:t>al</a:t>
            </a:r>
            <a:r>
              <a:rPr lang="sr-Latn-BA" dirty="0" smtClean="0"/>
              <a:t>ne</a:t>
            </a:r>
            <a:r>
              <a:rPr lang="en-US" dirty="0" smtClean="0"/>
              <a:t> </a:t>
            </a:r>
            <a:r>
              <a:rPr lang="en-US" dirty="0" err="1" smtClean="0"/>
              <a:t>ba</a:t>
            </a:r>
            <a:r>
              <a:rPr lang="sr-Latn-BA" dirty="0" smtClean="0"/>
              <a:t>zne</a:t>
            </a:r>
            <a:r>
              <a:rPr lang="en-US" dirty="0" smtClean="0"/>
              <a:t> fun</a:t>
            </a:r>
            <a:r>
              <a:rPr lang="sr-Latn-BA" dirty="0" smtClean="0"/>
              <a:t>kcije</a:t>
            </a:r>
            <a:r>
              <a:rPr lang="en-US" dirty="0" smtClean="0"/>
              <a:t> (</a:t>
            </a:r>
            <a:r>
              <a:rPr lang="sr-Latn-BA" dirty="0" smtClean="0"/>
              <a:t>prostor beskonačne dimenzionalnosti)</a:t>
            </a:r>
            <a:endParaRPr lang="en-US" dirty="0" smtClean="0"/>
          </a:p>
          <a:p>
            <a:pPr lvl="1" eaLnBrk="1" hangingPunct="1"/>
            <a:endParaRPr lang="en-US" dirty="0" smtClean="0"/>
          </a:p>
          <a:p>
            <a:pPr eaLnBrk="1" hangingPunct="1"/>
            <a:r>
              <a:rPr lang="sr-Latn-BA" dirty="0" smtClean="0"/>
              <a:t>Nije posebno koristan u klasifikaciji teksta, ali jeste u klasifikaciji slika</a:t>
            </a:r>
            <a:endParaRPr lang="en-US" dirty="0" smtClean="0"/>
          </a:p>
          <a:p>
            <a:pPr lvl="1" eaLnBrk="1" hangingPunct="1"/>
            <a:endParaRPr lang="en-US" dirty="0" smtClean="0"/>
          </a:p>
          <a:p>
            <a:pPr lvl="1" eaLnBrk="1" hangingPunct="1"/>
            <a:endParaRPr lang="en-US" dirty="0" smtClean="0"/>
          </a:p>
          <a:p>
            <a:pPr lvl="1" eaLnBrk="1" hangingPunct="1">
              <a:buFont typeface="Wingdings" pitchFamily="2" charset="2"/>
              <a:buNone/>
            </a:pPr>
            <a:endParaRPr lang="en-US" dirty="0" smtClean="0"/>
          </a:p>
        </p:txBody>
      </p:sp>
      <p:sp>
        <p:nvSpPr>
          <p:cNvPr id="45059" name="Slide Number Placeholder 7"/>
          <p:cNvSpPr>
            <a:spLocks noGrp="1"/>
          </p:cNvSpPr>
          <p:nvPr>
            <p:ph type="sldNum" sz="quarter" idx="12"/>
          </p:nvPr>
        </p:nvSpPr>
        <p:spPr bwMode="auto">
          <a:noFill/>
          <a:ln>
            <a:miter lim="800000"/>
            <a:headEnd/>
            <a:tailEnd/>
          </a:ln>
        </p:spPr>
        <p:txBody>
          <a:bodyPr/>
          <a:lstStyle/>
          <a:p>
            <a:fld id="{15DB3E43-D034-4B2A-A207-86B8DB151C4C}" type="slidenum">
              <a:rPr lang="en-US">
                <a:ea typeface="MS PGothic" pitchFamily="34" charset="-128"/>
              </a:rPr>
              <a:pPr/>
              <a:t>66</a:t>
            </a:fld>
            <a:endParaRPr lang="en-US">
              <a:ea typeface="MS PGothic" pitchFamily="34" charset="-128"/>
            </a:endParaRPr>
          </a:p>
        </p:txBody>
      </p:sp>
      <p:sp>
        <p:nvSpPr>
          <p:cNvPr id="45061" name="TextBox 4"/>
          <p:cNvSpPr txBox="1">
            <a:spLocks noChangeArrowheads="1"/>
          </p:cNvSpPr>
          <p:nvPr/>
        </p:nvSpPr>
        <p:spPr bwMode="auto">
          <a:xfrm>
            <a:off x="7620000" y="-33338"/>
            <a:ext cx="1293813" cy="338138"/>
          </a:xfrm>
          <a:prstGeom prst="rect">
            <a:avLst/>
          </a:prstGeom>
          <a:noFill/>
          <a:ln w="9525">
            <a:noFill/>
            <a:miter lim="800000"/>
            <a:headEnd/>
            <a:tailEnd/>
          </a:ln>
        </p:spPr>
        <p:txBody>
          <a:bodyPr wrap="none" anchor="ctr">
            <a:spAutoFit/>
          </a:bodyPr>
          <a:lstStyle/>
          <a:p>
            <a:r>
              <a:rPr lang="en-US" sz="1600">
                <a:solidFill>
                  <a:srgbClr val="FBFCFF"/>
                </a:solidFill>
              </a:rPr>
              <a:t>Sec. 15.2.3</a:t>
            </a:r>
          </a:p>
        </p:txBody>
      </p:sp>
      <p:graphicFrame>
        <p:nvGraphicFramePr>
          <p:cNvPr id="7" name="Object 6"/>
          <p:cNvGraphicFramePr>
            <a:graphicFrameLocks noChangeAspect="1"/>
          </p:cNvGraphicFramePr>
          <p:nvPr/>
        </p:nvGraphicFramePr>
        <p:xfrm>
          <a:off x="3500430" y="4760895"/>
          <a:ext cx="3857653" cy="882683"/>
        </p:xfrm>
        <a:graphic>
          <a:graphicData uri="http://schemas.openxmlformats.org/presentationml/2006/ole">
            <p:oleObj spid="_x0000_s138242" name="Equation" r:id="rId3" imgW="1498320" imgH="342720" progId="Equation.DSMT4">
              <p:embed/>
            </p:oleObj>
          </a:graphicData>
        </a:graphic>
      </p:graphicFrame>
    </p:spTree>
  </p:cSld>
  <p:clrMapOvr>
    <a:masterClrMapping/>
  </p:clrMapOvr>
  <p:transition spd="slow"/>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Kako klasifikovati podatke u više od jedne klase?</a:t>
            </a:r>
            <a:endParaRPr lang="en-GB" dirty="0"/>
          </a:p>
        </p:txBody>
      </p:sp>
      <p:sp>
        <p:nvSpPr>
          <p:cNvPr id="4" name="Oval 3"/>
          <p:cNvSpPr/>
          <p:nvPr/>
        </p:nvSpPr>
        <p:spPr>
          <a:xfrm>
            <a:off x="2571736" y="228599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071802" y="257174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000364" y="307181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643306" y="250030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071802" y="214311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714612" y="264318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500298" y="335756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621090" y="242886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763966" y="278605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335338" y="2928934"/>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978280" y="242886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6121156" y="278605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978280" y="3500438"/>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5549652" y="3286124"/>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978280" y="3214686"/>
            <a:ext cx="109544" cy="109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p:cNvSpPr/>
          <p:nvPr/>
        </p:nvSpPr>
        <p:spPr>
          <a:xfrm>
            <a:off x="4196874" y="455986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p:cNvSpPr/>
          <p:nvPr/>
        </p:nvSpPr>
        <p:spPr>
          <a:xfrm>
            <a:off x="4339750" y="420267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p:cNvSpPr/>
          <p:nvPr/>
        </p:nvSpPr>
        <p:spPr>
          <a:xfrm>
            <a:off x="4501674" y="486466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p:cNvSpPr/>
          <p:nvPr/>
        </p:nvSpPr>
        <p:spPr>
          <a:xfrm>
            <a:off x="4625502" y="4488428"/>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p:cNvSpPr/>
          <p:nvPr/>
        </p:nvSpPr>
        <p:spPr>
          <a:xfrm>
            <a:off x="3982560" y="4917056"/>
            <a:ext cx="142876" cy="7143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1357290" y="2500306"/>
            <a:ext cx="1062150" cy="369332"/>
          </a:xfrm>
          <a:prstGeom prst="rect">
            <a:avLst/>
          </a:prstGeom>
          <a:noFill/>
          <a:ln>
            <a:solidFill>
              <a:schemeClr val="accent1"/>
            </a:solidFill>
          </a:ln>
        </p:spPr>
        <p:txBody>
          <a:bodyPr wrap="none" rtlCol="0">
            <a:spAutoFit/>
          </a:bodyPr>
          <a:lstStyle/>
          <a:p>
            <a:r>
              <a:rPr lang="sr-Latn-BA" dirty="0" smtClean="0"/>
              <a:t>Komedija</a:t>
            </a:r>
            <a:endParaRPr lang="en-US" dirty="0"/>
          </a:p>
        </p:txBody>
      </p:sp>
      <p:sp>
        <p:nvSpPr>
          <p:cNvPr id="25" name="TextBox 24"/>
          <p:cNvSpPr txBox="1"/>
          <p:nvPr/>
        </p:nvSpPr>
        <p:spPr>
          <a:xfrm>
            <a:off x="6478346" y="2714620"/>
            <a:ext cx="808298" cy="369332"/>
          </a:xfrm>
          <a:prstGeom prst="rect">
            <a:avLst/>
          </a:prstGeom>
          <a:noFill/>
          <a:ln>
            <a:solidFill>
              <a:schemeClr val="accent1"/>
            </a:solidFill>
          </a:ln>
        </p:spPr>
        <p:txBody>
          <a:bodyPr wrap="none" rtlCol="0">
            <a:spAutoFit/>
          </a:bodyPr>
          <a:lstStyle/>
          <a:p>
            <a:r>
              <a:rPr lang="sr-Latn-BA" dirty="0" smtClean="0"/>
              <a:t>Drama</a:t>
            </a:r>
            <a:endParaRPr lang="en-US" dirty="0"/>
          </a:p>
        </p:txBody>
      </p:sp>
      <p:sp>
        <p:nvSpPr>
          <p:cNvPr id="26" name="TextBox 25"/>
          <p:cNvSpPr txBox="1"/>
          <p:nvPr/>
        </p:nvSpPr>
        <p:spPr>
          <a:xfrm>
            <a:off x="4053998" y="5202808"/>
            <a:ext cx="732316" cy="369332"/>
          </a:xfrm>
          <a:prstGeom prst="rect">
            <a:avLst/>
          </a:prstGeom>
          <a:noFill/>
          <a:ln>
            <a:solidFill>
              <a:schemeClr val="accent1"/>
            </a:solidFill>
          </a:ln>
        </p:spPr>
        <p:txBody>
          <a:bodyPr wrap="none" rtlCol="0">
            <a:spAutoFit/>
          </a:bodyPr>
          <a:lstStyle/>
          <a:p>
            <a:r>
              <a:rPr lang="sr-Latn-BA" dirty="0" smtClean="0"/>
              <a:t>Akcija</a:t>
            </a:r>
            <a:endParaRPr lang="en-US" dirty="0"/>
          </a:p>
        </p:txBody>
      </p:sp>
      <p:cxnSp>
        <p:nvCxnSpPr>
          <p:cNvPr id="28" name="Straight Connector 27"/>
          <p:cNvCxnSpPr/>
          <p:nvPr/>
        </p:nvCxnSpPr>
        <p:spPr>
          <a:xfrm>
            <a:off x="1285852" y="3929066"/>
            <a:ext cx="642942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31" name="Straight Connector 30"/>
          <p:cNvCxnSpPr/>
          <p:nvPr/>
        </p:nvCxnSpPr>
        <p:spPr>
          <a:xfrm rot="5400000">
            <a:off x="1643042" y="2571744"/>
            <a:ext cx="4000528" cy="2143140"/>
          </a:xfrm>
          <a:prstGeom prst="line">
            <a:avLst/>
          </a:prstGeom>
        </p:spPr>
        <p:style>
          <a:lnRef idx="2">
            <a:schemeClr val="accent2"/>
          </a:lnRef>
          <a:fillRef idx="0">
            <a:schemeClr val="accent2"/>
          </a:fillRef>
          <a:effectRef idx="1">
            <a:schemeClr val="accent2"/>
          </a:effectRef>
          <a:fontRef idx="minor">
            <a:schemeClr val="tx1"/>
          </a:fontRef>
        </p:style>
      </p:cxnSp>
      <p:cxnSp>
        <p:nvCxnSpPr>
          <p:cNvPr id="34" name="Straight Connector 33"/>
          <p:cNvCxnSpPr/>
          <p:nvPr/>
        </p:nvCxnSpPr>
        <p:spPr>
          <a:xfrm rot="16200000" flipH="1">
            <a:off x="3107521" y="2678901"/>
            <a:ext cx="3929090" cy="2000264"/>
          </a:xfrm>
          <a:prstGeom prst="line">
            <a:avLst/>
          </a:prstGeom>
        </p:spPr>
        <p:style>
          <a:lnRef idx="2">
            <a:schemeClr val="accent2"/>
          </a:lnRef>
          <a:fillRef idx="0">
            <a:schemeClr val="accent2"/>
          </a:fillRef>
          <a:effectRef idx="1">
            <a:schemeClr val="accent2"/>
          </a:effectRef>
          <a:fontRef idx="minor">
            <a:schemeClr val="tx1"/>
          </a:fontRef>
        </p:style>
      </p:cxnSp>
      <p:sp>
        <p:nvSpPr>
          <p:cNvPr id="36" name="TextBox 35"/>
          <p:cNvSpPr txBox="1"/>
          <p:nvPr/>
        </p:nvSpPr>
        <p:spPr>
          <a:xfrm>
            <a:off x="4071934" y="2786058"/>
            <a:ext cx="357190" cy="923330"/>
          </a:xfrm>
          <a:prstGeom prst="rect">
            <a:avLst/>
          </a:prstGeom>
          <a:noFill/>
        </p:spPr>
        <p:txBody>
          <a:bodyPr wrap="square" rtlCol="0">
            <a:spAutoFit/>
          </a:bodyPr>
          <a:lstStyle/>
          <a:p>
            <a:r>
              <a:rPr lang="sr-Latn-RS" sz="5400" dirty="0" smtClean="0"/>
              <a:t>?</a:t>
            </a:r>
            <a:endParaRPr lang="en-GB" sz="5400" dirty="0"/>
          </a:p>
        </p:txBody>
      </p:sp>
      <p:sp>
        <p:nvSpPr>
          <p:cNvPr id="30" name="Slide Number Placeholder 29"/>
          <p:cNvSpPr>
            <a:spLocks noGrp="1"/>
          </p:cNvSpPr>
          <p:nvPr>
            <p:ph type="sldNum" sz="quarter" idx="12"/>
          </p:nvPr>
        </p:nvSpPr>
        <p:spPr/>
        <p:txBody>
          <a:bodyPr/>
          <a:lstStyle/>
          <a:p>
            <a:fld id="{C1534019-FCDB-48C0-A9FF-CB8DFB389AA6}" type="slidenum">
              <a:rPr lang="en-US" smtClean="0"/>
              <a:pPr/>
              <a:t>67</a:t>
            </a:fld>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Klasifikacija u više klasa</a:t>
            </a:r>
            <a:r>
              <a:rPr lang="en-US" dirty="0" smtClean="0"/>
              <a:t> </a:t>
            </a:r>
            <a:r>
              <a:rPr lang="en-US" dirty="0" err="1" smtClean="0"/>
              <a:t>pomo</a:t>
            </a:r>
            <a:r>
              <a:rPr lang="sr-Latn-BA" dirty="0" smtClean="0"/>
              <a:t>ću linearnog klasifikatora</a:t>
            </a:r>
            <a:endParaRPr lang="en-GB" dirty="0"/>
          </a:p>
        </p:txBody>
      </p:sp>
      <p:sp>
        <p:nvSpPr>
          <p:cNvPr id="3" name="Content Placeholder 2"/>
          <p:cNvSpPr>
            <a:spLocks noGrp="1"/>
          </p:cNvSpPr>
          <p:nvPr>
            <p:ph idx="1"/>
          </p:nvPr>
        </p:nvSpPr>
        <p:spPr/>
        <p:txBody>
          <a:bodyPr/>
          <a:lstStyle/>
          <a:p>
            <a:r>
              <a:rPr lang="sr-Latn-RS" dirty="0" smtClean="0"/>
              <a:t>Pretpostavka: klase su međusobno isključive</a:t>
            </a:r>
          </a:p>
          <a:p>
            <a:r>
              <a:rPr lang="sr-Latn-RS" dirty="0" smtClean="0"/>
              <a:t>Pretpostavka: uzorak pripada samo jednoj klasi</a:t>
            </a:r>
          </a:p>
        </p:txBody>
      </p:sp>
      <p:sp>
        <p:nvSpPr>
          <p:cNvPr id="4" name="Slide Number Placeholder 3"/>
          <p:cNvSpPr>
            <a:spLocks noGrp="1"/>
          </p:cNvSpPr>
          <p:nvPr>
            <p:ph type="sldNum" sz="quarter" idx="12"/>
          </p:nvPr>
        </p:nvSpPr>
        <p:spPr/>
        <p:txBody>
          <a:bodyPr/>
          <a:lstStyle/>
          <a:p>
            <a:fld id="{C1534019-FCDB-48C0-A9FF-CB8DFB389AA6}" type="slidenum">
              <a:rPr lang="en-US" smtClean="0"/>
              <a:pPr/>
              <a:t>68</a:t>
            </a:fld>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Klasifikacija u više klasa pomoću linearnih klasifikatora</a:t>
            </a:r>
            <a:endParaRPr lang="en-GB"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sr-Latn-RS" dirty="0" smtClean="0"/>
              <a:t>Za svaku od klasa obučiti klasifikator pri čemu se u trening skupu uzorci iz te klase smatraju pozitivnim, a uzorci iz svih ostalih klasa negativnim</a:t>
            </a:r>
          </a:p>
          <a:p>
            <a:pPr marL="514350" indent="-514350">
              <a:buFont typeface="+mj-lt"/>
              <a:buAutoNum type="arabicPeriod"/>
            </a:pPr>
            <a:r>
              <a:rPr lang="sr-Latn-RS" dirty="0" smtClean="0"/>
              <a:t>Na testni dokument primjeniti pojedinačno svaki od ovih klasifikatora</a:t>
            </a:r>
          </a:p>
          <a:p>
            <a:pPr marL="514350" indent="-514350">
              <a:buFont typeface="+mj-lt"/>
              <a:buAutoNum type="arabicPeriod"/>
            </a:pPr>
            <a:r>
              <a:rPr lang="sr-Latn-RS" dirty="0" smtClean="0"/>
              <a:t>Dokument klasifikovati u klasu kojoj odgovara najveća pouzdanost/vjerovatnoća (npr. vrijednost </a:t>
            </a:r>
            <a:r>
              <a:rPr lang="sr-Latn-RS" b="1" dirty="0" smtClean="0"/>
              <a:t>w</a:t>
            </a:r>
            <a:r>
              <a:rPr lang="sr-Latn-RS" baseline="30000" dirty="0" smtClean="0"/>
              <a:t>T</a:t>
            </a:r>
            <a:r>
              <a:rPr lang="sr-Latn-RS" b="1" dirty="0" smtClean="0"/>
              <a:t>x </a:t>
            </a:r>
            <a:r>
              <a:rPr lang="sr-Latn-RS" dirty="0" smtClean="0"/>
              <a:t>= udaljenost od hiperravni odlučivanja)</a:t>
            </a:r>
            <a:endParaRPr lang="en-GB"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69</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Klasifikacija</a:t>
            </a:r>
            <a:r>
              <a:rPr lang="en-US" dirty="0" smtClean="0"/>
              <a:t> u </a:t>
            </a:r>
            <a:r>
              <a:rPr lang="en-US" dirty="0" err="1" smtClean="0"/>
              <a:t>pretra</a:t>
            </a:r>
            <a:r>
              <a:rPr lang="sr-Latn-BA" dirty="0" smtClean="0"/>
              <a:t>živanju baza punog teksta</a:t>
            </a:r>
            <a:endParaRPr lang="en-US" dirty="0"/>
          </a:p>
        </p:txBody>
      </p:sp>
      <p:sp>
        <p:nvSpPr>
          <p:cNvPr id="3" name="Content Placeholder 2"/>
          <p:cNvSpPr>
            <a:spLocks noGrp="1"/>
          </p:cNvSpPr>
          <p:nvPr>
            <p:ph idx="1"/>
          </p:nvPr>
        </p:nvSpPr>
        <p:spPr/>
        <p:txBody>
          <a:bodyPr>
            <a:normAutofit lnSpcReduction="10000"/>
          </a:bodyPr>
          <a:lstStyle/>
          <a:p>
            <a:r>
              <a:rPr lang="sr-Latn-BA" dirty="0" smtClean="0"/>
              <a:t>Predobrada (automatska detekcija kodovanja, jezika, segmentacija riječi,...)</a:t>
            </a:r>
          </a:p>
          <a:p>
            <a:r>
              <a:rPr lang="sr-Latn-BA" dirty="0" smtClean="0"/>
              <a:t>Detekcija spam stranica</a:t>
            </a:r>
          </a:p>
          <a:p>
            <a:r>
              <a:rPr lang="sr-Latn-BA" dirty="0" smtClean="0"/>
              <a:t>Detekcija seksualno eksplicitnog sadržaja</a:t>
            </a:r>
          </a:p>
          <a:p>
            <a:r>
              <a:rPr lang="sr-Latn-BA" dirty="0" smtClean="0"/>
              <a:t>Detekcija osjećanja</a:t>
            </a:r>
          </a:p>
          <a:p>
            <a:r>
              <a:rPr lang="sr-Latn-BA" dirty="0" smtClean="0"/>
              <a:t>Klasifikacija e-mail poruka</a:t>
            </a:r>
          </a:p>
          <a:p>
            <a:r>
              <a:rPr lang="sr-Latn-BA" dirty="0" smtClean="0"/>
              <a:t>Vertikalna pretraga</a:t>
            </a:r>
          </a:p>
          <a:p>
            <a:r>
              <a:rPr lang="sr-Latn-BA" dirty="0" smtClean="0"/>
              <a:t>Učenje funkcije rangiranja</a:t>
            </a:r>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Ishodi</a:t>
            </a:r>
            <a:r>
              <a:rPr lang="en-US" dirty="0" smtClean="0"/>
              <a:t> </a:t>
            </a:r>
            <a:r>
              <a:rPr lang="en-US" dirty="0" err="1" smtClean="0"/>
              <a:t>predikcije</a:t>
            </a:r>
            <a:r>
              <a:rPr lang="en-US" dirty="0" smtClean="0"/>
              <a:t> </a:t>
            </a:r>
            <a:r>
              <a:rPr lang="en-US" dirty="0" err="1" smtClean="0"/>
              <a:t>binarnim</a:t>
            </a:r>
            <a:r>
              <a:rPr lang="en-US" dirty="0" smtClean="0"/>
              <a:t> </a:t>
            </a:r>
            <a:r>
              <a:rPr lang="en-US" dirty="0" err="1" smtClean="0"/>
              <a:t>klasifikatorom</a:t>
            </a:r>
            <a:endParaRPr lang="en-US" dirty="0"/>
          </a:p>
        </p:txBody>
      </p:sp>
      <p:graphicFrame>
        <p:nvGraphicFramePr>
          <p:cNvPr id="5" name="Content Placeholder 4"/>
          <p:cNvGraphicFramePr>
            <a:graphicFrameLocks noGrp="1"/>
          </p:cNvGraphicFramePr>
          <p:nvPr>
            <p:ph idx="1"/>
          </p:nvPr>
        </p:nvGraphicFramePr>
        <p:xfrm>
          <a:off x="457200" y="1600200"/>
          <a:ext cx="8229600" cy="2971808"/>
        </p:xfrm>
        <a:graphic>
          <a:graphicData uri="http://schemas.openxmlformats.org/drawingml/2006/table">
            <a:tbl>
              <a:tblPr firstRow="1" bandRow="1">
                <a:tableStyleId>{5940675A-B579-460E-94D1-54222C63F5DA}</a:tableStyleId>
              </a:tblPr>
              <a:tblGrid>
                <a:gridCol w="2057400"/>
                <a:gridCol w="2057400"/>
                <a:gridCol w="2057400"/>
                <a:gridCol w="2057400"/>
              </a:tblGrid>
              <a:tr h="742952">
                <a:tc>
                  <a:txBody>
                    <a:bodyPr/>
                    <a:lstStyle/>
                    <a:p>
                      <a:pPr algn="ctr"/>
                      <a:endParaRPr lang="en-US" sz="3200" dirty="0"/>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dirty="0" err="1" smtClean="0"/>
                        <a:t>Predikcija</a:t>
                      </a:r>
                      <a:endParaRPr lang="en-US" sz="3200" dirty="0" smtClean="0"/>
                    </a:p>
                  </a:txBody>
                  <a:tcPr anchor="ctr">
                    <a:lnL w="12700" cap="flat" cmpd="sng" algn="ctr">
                      <a:solidFill>
                        <a:schemeClr val="bg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en-US" dirty="0"/>
                    </a:p>
                  </a:txBody>
                  <a:tcPr/>
                </a:tc>
                <a:tc hMerge="1">
                  <a:txBody>
                    <a:bodyPr/>
                    <a:lstStyle/>
                    <a:p>
                      <a:endParaRPr lang="en-US" dirty="0"/>
                    </a:p>
                  </a:txBody>
                  <a:tcPr/>
                </a:tc>
              </a:tr>
              <a:tr h="742952">
                <a:tc>
                  <a:txBody>
                    <a:bodyPr/>
                    <a:lstStyle/>
                    <a:p>
                      <a:pPr algn="ctr"/>
                      <a:endParaRPr lang="en-US" sz="3200" dirty="0"/>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ctr"/>
                      <a:endParaRPr lang="en-US" sz="3200" dirty="0"/>
                    </a:p>
                  </a:txBody>
                  <a:tcPr anchor="ctr">
                    <a:lnL w="12700" cap="flat" cmpd="sng" algn="ctr">
                      <a:solidFill>
                        <a:schemeClr val="bg1"/>
                      </a:solidFill>
                      <a:prstDash val="solid"/>
                      <a:round/>
                      <a:headEnd type="none" w="med" len="med"/>
                      <a:tailEnd type="none" w="med" len="med"/>
                    </a:lnL>
                  </a:tcPr>
                </a:tc>
                <a:tc>
                  <a:txBody>
                    <a:bodyPr/>
                    <a:lstStyle/>
                    <a:p>
                      <a:pPr algn="ctr"/>
                      <a:r>
                        <a:rPr lang="en-US" sz="3200" dirty="0" err="1" smtClean="0"/>
                        <a:t>da</a:t>
                      </a:r>
                      <a:endParaRPr lang="en-US" sz="3200" dirty="0"/>
                    </a:p>
                  </a:txBody>
                  <a:tcPr anchor="ctr"/>
                </a:tc>
                <a:tc>
                  <a:txBody>
                    <a:bodyPr/>
                    <a:lstStyle/>
                    <a:p>
                      <a:pPr algn="ctr"/>
                      <a:r>
                        <a:rPr lang="en-US" sz="3200" dirty="0" smtClean="0"/>
                        <a:t>ne</a:t>
                      </a:r>
                      <a:endParaRPr lang="en-US" sz="3200" dirty="0"/>
                    </a:p>
                  </a:txBody>
                  <a:tcPr anchor="ctr"/>
                </a:tc>
              </a:tr>
              <a:tr h="742952">
                <a:tc rowSpan="2">
                  <a:txBody>
                    <a:bodyPr/>
                    <a:lstStyle/>
                    <a:p>
                      <a:pPr algn="ctr"/>
                      <a:r>
                        <a:rPr lang="en-US" sz="3200" dirty="0" err="1" smtClean="0"/>
                        <a:t>Stvarna</a:t>
                      </a:r>
                      <a:endParaRPr lang="en-US" sz="3200" baseline="0" dirty="0" smtClean="0"/>
                    </a:p>
                    <a:p>
                      <a:pPr algn="ctr"/>
                      <a:r>
                        <a:rPr lang="en-US" sz="3200" baseline="0" dirty="0" err="1" smtClean="0"/>
                        <a:t>klasa</a:t>
                      </a:r>
                      <a:endParaRPr lang="en-US" sz="32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a:r>
                        <a:rPr lang="en-US" sz="3200" dirty="0" err="1" smtClean="0"/>
                        <a:t>da</a:t>
                      </a:r>
                      <a:endParaRPr lang="en-US" sz="3200" dirty="0"/>
                    </a:p>
                  </a:txBody>
                  <a:tcPr anchor="ctr"/>
                </a:tc>
                <a:tc>
                  <a:txBody>
                    <a:bodyPr/>
                    <a:lstStyle/>
                    <a:p>
                      <a:pPr algn="ctr"/>
                      <a:r>
                        <a:rPr lang="en-US" sz="3200" dirty="0" smtClean="0"/>
                        <a:t>T</a:t>
                      </a:r>
                      <a:r>
                        <a:rPr lang="sr-Latn-BA" sz="3200" dirty="0" smtClean="0"/>
                        <a:t>P</a:t>
                      </a:r>
                      <a:endParaRPr lang="en-US" sz="3200" dirty="0" smtClean="0"/>
                    </a:p>
                  </a:txBody>
                  <a:tcPr anchor="ctr"/>
                </a:tc>
                <a:tc>
                  <a:txBody>
                    <a:bodyPr/>
                    <a:lstStyle/>
                    <a:p>
                      <a:pPr algn="ctr"/>
                      <a:r>
                        <a:rPr lang="en-US" sz="3200" dirty="0" smtClean="0"/>
                        <a:t>F</a:t>
                      </a:r>
                      <a:r>
                        <a:rPr lang="sr-Latn-BA" sz="3200" dirty="0" smtClean="0"/>
                        <a:t>N</a:t>
                      </a:r>
                      <a:endParaRPr lang="en-US" sz="3200" dirty="0" smtClean="0"/>
                    </a:p>
                  </a:txBody>
                  <a:tcPr anchor="ctr"/>
                </a:tc>
              </a:tr>
              <a:tr h="742952">
                <a:tc vMerge="1">
                  <a:txBody>
                    <a:bodyPr/>
                    <a:lstStyle/>
                    <a:p>
                      <a:endParaRPr lang="en-US" dirty="0"/>
                    </a:p>
                  </a:txBody>
                  <a:tcPr/>
                </a:tc>
                <a:tc>
                  <a:txBody>
                    <a:bodyPr/>
                    <a:lstStyle/>
                    <a:p>
                      <a:pPr algn="ctr"/>
                      <a:r>
                        <a:rPr lang="en-US" sz="3200" dirty="0" smtClean="0"/>
                        <a:t>ne</a:t>
                      </a:r>
                      <a:endParaRPr lang="en-US" sz="3200" dirty="0"/>
                    </a:p>
                  </a:txBody>
                  <a:tcPr anchor="ctr"/>
                </a:tc>
                <a:tc>
                  <a:txBody>
                    <a:bodyPr/>
                    <a:lstStyle/>
                    <a:p>
                      <a:pPr algn="ctr"/>
                      <a:r>
                        <a:rPr lang="en-US" sz="3200" dirty="0" smtClean="0"/>
                        <a:t>FP</a:t>
                      </a:r>
                    </a:p>
                  </a:txBody>
                  <a:tcPr anchor="ctr"/>
                </a:tc>
                <a:tc>
                  <a:txBody>
                    <a:bodyPr/>
                    <a:lstStyle/>
                    <a:p>
                      <a:pPr algn="ctr"/>
                      <a:r>
                        <a:rPr lang="sr-Latn-BA" sz="3200" dirty="0" smtClean="0"/>
                        <a:t>TN</a:t>
                      </a:r>
                    </a:p>
                  </a:txBody>
                  <a:tcPr anchor="ctr"/>
                </a:tc>
              </a:tr>
            </a:tbl>
          </a:graphicData>
        </a:graphic>
      </p:graphicFrame>
      <p:sp>
        <p:nvSpPr>
          <p:cNvPr id="4" name="Slide Number Placeholder 3"/>
          <p:cNvSpPr>
            <a:spLocks noGrp="1"/>
          </p:cNvSpPr>
          <p:nvPr>
            <p:ph type="sldNum" sz="quarter" idx="12"/>
          </p:nvPr>
        </p:nvSpPr>
        <p:spPr/>
        <p:txBody>
          <a:bodyPr/>
          <a:lstStyle/>
          <a:p>
            <a:fld id="{C1534019-FCDB-48C0-A9FF-CB8DFB389AA6}" type="slidenum">
              <a:rPr lang="en-US" smtClean="0"/>
              <a:pPr/>
              <a:t>70</a:t>
            </a:fld>
            <a:endParaRPr lang="en-US"/>
          </a:p>
        </p:txBody>
      </p:sp>
      <p:sp>
        <p:nvSpPr>
          <p:cNvPr id="6" name="TextBox 5"/>
          <p:cNvSpPr txBox="1"/>
          <p:nvPr/>
        </p:nvSpPr>
        <p:spPr>
          <a:xfrm>
            <a:off x="428596" y="4857760"/>
            <a:ext cx="8286808" cy="1569660"/>
          </a:xfrm>
          <a:prstGeom prst="rect">
            <a:avLst/>
          </a:prstGeom>
          <a:noFill/>
        </p:spPr>
        <p:txBody>
          <a:bodyPr wrap="square" rtlCol="0">
            <a:spAutoFit/>
          </a:bodyPr>
          <a:lstStyle/>
          <a:p>
            <a:pPr indent="187325">
              <a:buFont typeface="Arial" pitchFamily="34" charset="0"/>
              <a:buChar char="•"/>
            </a:pPr>
            <a:r>
              <a:rPr lang="sr-Latn-BA" sz="2400" dirty="0" smtClean="0"/>
              <a:t>TP – true positive (tačno pozitivni)</a:t>
            </a:r>
          </a:p>
          <a:p>
            <a:pPr indent="187325">
              <a:buFont typeface="Arial" pitchFamily="34" charset="0"/>
              <a:buChar char="•"/>
            </a:pPr>
            <a:r>
              <a:rPr lang="sr-Latn-BA" sz="2400" dirty="0" smtClean="0"/>
              <a:t>FN – false negative (lažno negativni)</a:t>
            </a:r>
          </a:p>
          <a:p>
            <a:pPr indent="187325">
              <a:buFont typeface="Arial" pitchFamily="34" charset="0"/>
              <a:buChar char="•"/>
            </a:pPr>
            <a:r>
              <a:rPr lang="sr-Latn-BA" sz="2400" dirty="0" smtClean="0"/>
              <a:t>FP – false positive (lažno pozitivni)</a:t>
            </a:r>
          </a:p>
          <a:p>
            <a:pPr indent="187325">
              <a:buFont typeface="Arial" pitchFamily="34" charset="0"/>
              <a:buChar char="•"/>
            </a:pPr>
            <a:r>
              <a:rPr lang="sr-Latn-BA" sz="2400" dirty="0" smtClean="0"/>
              <a:t>TN – true negative (tačno negativni</a:t>
            </a:r>
            <a:r>
              <a:rPr lang="sr-Latn-BA" dirty="0" smtClean="0"/>
              <a:t>)</a:t>
            </a:r>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Tačnost klasifikatora</a:t>
            </a:r>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71</a:t>
            </a:fld>
            <a:endParaRPr lang="en-US"/>
          </a:p>
        </p:txBody>
      </p:sp>
      <p:graphicFrame>
        <p:nvGraphicFramePr>
          <p:cNvPr id="5" name="Object 4"/>
          <p:cNvGraphicFramePr>
            <a:graphicFrameLocks noChangeAspect="1"/>
          </p:cNvGraphicFramePr>
          <p:nvPr/>
        </p:nvGraphicFramePr>
        <p:xfrm>
          <a:off x="285720" y="1285860"/>
          <a:ext cx="4641238" cy="3857652"/>
        </p:xfrm>
        <a:graphic>
          <a:graphicData uri="http://schemas.openxmlformats.org/presentationml/2006/ole">
            <p:oleObj spid="_x0000_s156674" name="Equation" r:id="rId3" imgW="1955520" imgH="1625400" progId="Equation.DSMT4">
              <p:embed/>
            </p:oleObj>
          </a:graphicData>
        </a:graphic>
      </p:graphicFrame>
      <p:sp>
        <p:nvSpPr>
          <p:cNvPr id="6" name="TextBox 5"/>
          <p:cNvSpPr txBox="1"/>
          <p:nvPr/>
        </p:nvSpPr>
        <p:spPr>
          <a:xfrm>
            <a:off x="5143504" y="1383557"/>
            <a:ext cx="2928958" cy="830997"/>
          </a:xfrm>
          <a:prstGeom prst="rect">
            <a:avLst/>
          </a:prstGeom>
          <a:noFill/>
        </p:spPr>
        <p:txBody>
          <a:bodyPr wrap="square" rtlCol="0">
            <a:spAutoFit/>
          </a:bodyPr>
          <a:lstStyle/>
          <a:p>
            <a:r>
              <a:rPr lang="sr-Latn-BA" sz="2400" dirty="0" smtClean="0"/>
              <a:t>dio tačno pozitivnih</a:t>
            </a:r>
          </a:p>
          <a:p>
            <a:r>
              <a:rPr lang="sr-Latn-BA" sz="2400" dirty="0" smtClean="0"/>
              <a:t>true positive rate</a:t>
            </a:r>
            <a:endParaRPr lang="en-US" sz="2400" dirty="0"/>
          </a:p>
        </p:txBody>
      </p:sp>
      <p:sp>
        <p:nvSpPr>
          <p:cNvPr id="7" name="TextBox 6"/>
          <p:cNvSpPr txBox="1"/>
          <p:nvPr/>
        </p:nvSpPr>
        <p:spPr>
          <a:xfrm>
            <a:off x="5143504" y="2285992"/>
            <a:ext cx="2928958" cy="830997"/>
          </a:xfrm>
          <a:prstGeom prst="rect">
            <a:avLst/>
          </a:prstGeom>
          <a:noFill/>
        </p:spPr>
        <p:txBody>
          <a:bodyPr wrap="square" rtlCol="0">
            <a:spAutoFit/>
          </a:bodyPr>
          <a:lstStyle/>
          <a:p>
            <a:r>
              <a:rPr lang="sr-Latn-BA" sz="2400" dirty="0" smtClean="0"/>
              <a:t>dio tačno negativnih</a:t>
            </a:r>
          </a:p>
          <a:p>
            <a:r>
              <a:rPr lang="sr-Latn-BA" sz="2400" dirty="0" smtClean="0"/>
              <a:t>true negative rate</a:t>
            </a:r>
            <a:endParaRPr lang="en-US" sz="2400" dirty="0"/>
          </a:p>
        </p:txBody>
      </p:sp>
      <p:sp>
        <p:nvSpPr>
          <p:cNvPr id="8" name="TextBox 7"/>
          <p:cNvSpPr txBox="1"/>
          <p:nvPr/>
        </p:nvSpPr>
        <p:spPr>
          <a:xfrm>
            <a:off x="5143504" y="4286256"/>
            <a:ext cx="2928958" cy="830997"/>
          </a:xfrm>
          <a:prstGeom prst="rect">
            <a:avLst/>
          </a:prstGeom>
          <a:noFill/>
        </p:spPr>
        <p:txBody>
          <a:bodyPr wrap="square" rtlCol="0">
            <a:spAutoFit/>
          </a:bodyPr>
          <a:lstStyle/>
          <a:p>
            <a:r>
              <a:rPr lang="sr-Latn-BA" sz="2400" dirty="0" smtClean="0"/>
              <a:t>makrousrednjena tačnost (success rate)</a:t>
            </a:r>
            <a:endParaRPr lang="en-US" sz="2400" dirty="0"/>
          </a:p>
        </p:txBody>
      </p:sp>
      <p:sp>
        <p:nvSpPr>
          <p:cNvPr id="9" name="TextBox 8"/>
          <p:cNvSpPr txBox="1"/>
          <p:nvPr/>
        </p:nvSpPr>
        <p:spPr>
          <a:xfrm>
            <a:off x="5143504" y="3312383"/>
            <a:ext cx="2928958" cy="830997"/>
          </a:xfrm>
          <a:prstGeom prst="rect">
            <a:avLst/>
          </a:prstGeom>
          <a:noFill/>
        </p:spPr>
        <p:txBody>
          <a:bodyPr wrap="square" rtlCol="0">
            <a:spAutoFit/>
          </a:bodyPr>
          <a:lstStyle/>
          <a:p>
            <a:r>
              <a:rPr lang="sr-Latn-BA" sz="2400" dirty="0" smtClean="0"/>
              <a:t>mikrousrednjena tačnost (success rate)</a:t>
            </a:r>
            <a:endParaRPr lang="en-US" sz="2400" dirty="0"/>
          </a:p>
        </p:txBody>
      </p:sp>
      <p:sp>
        <p:nvSpPr>
          <p:cNvPr id="10" name="TextBox 9"/>
          <p:cNvSpPr txBox="1"/>
          <p:nvPr/>
        </p:nvSpPr>
        <p:spPr>
          <a:xfrm>
            <a:off x="285720" y="5286388"/>
            <a:ext cx="8215370" cy="954107"/>
          </a:xfrm>
          <a:prstGeom prst="rect">
            <a:avLst/>
          </a:prstGeom>
          <a:noFill/>
        </p:spPr>
        <p:txBody>
          <a:bodyPr wrap="square" rtlCol="0">
            <a:spAutoFit/>
          </a:bodyPr>
          <a:lstStyle/>
          <a:p>
            <a:r>
              <a:rPr lang="sr-Latn-BA" sz="2800" dirty="0" smtClean="0"/>
              <a:t>mikrousrednjavanje – svaki uzorak ima istu težinu</a:t>
            </a:r>
          </a:p>
          <a:p>
            <a:r>
              <a:rPr lang="sr-Latn-BA" sz="2800" dirty="0" smtClean="0"/>
              <a:t>makrousrednjavanje – svaka klasa ima istu težinu</a:t>
            </a:r>
            <a:endParaRPr lang="en-US" sz="2800"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Klasifikacija u više klasa</a:t>
            </a:r>
            <a:endParaRPr lang="en-US" dirty="0"/>
          </a:p>
        </p:txBody>
      </p:sp>
      <p:sp>
        <p:nvSpPr>
          <p:cNvPr id="3" name="Content Placeholder 2"/>
          <p:cNvSpPr>
            <a:spLocks noGrp="1"/>
          </p:cNvSpPr>
          <p:nvPr>
            <p:ph idx="1"/>
          </p:nvPr>
        </p:nvSpPr>
        <p:spPr>
          <a:xfrm>
            <a:off x="457200" y="1600201"/>
            <a:ext cx="8229600" cy="614354"/>
          </a:xfrm>
        </p:spPr>
        <p:txBody>
          <a:bodyPr/>
          <a:lstStyle/>
          <a:p>
            <a:r>
              <a:rPr lang="sr-Latn-BA" dirty="0" smtClean="0"/>
              <a:t>Matrica konfuzija</a:t>
            </a:r>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72</a:t>
            </a:fld>
            <a:endParaRPr lang="en-US"/>
          </a:p>
        </p:txBody>
      </p:sp>
      <p:graphicFrame>
        <p:nvGraphicFramePr>
          <p:cNvPr id="5" name="Table 4"/>
          <p:cNvGraphicFramePr>
            <a:graphicFrameLocks noGrp="1"/>
          </p:cNvGraphicFramePr>
          <p:nvPr/>
        </p:nvGraphicFramePr>
        <p:xfrm>
          <a:off x="857226" y="2285990"/>
          <a:ext cx="7358112" cy="3000396"/>
        </p:xfrm>
        <a:graphic>
          <a:graphicData uri="http://schemas.openxmlformats.org/drawingml/2006/table">
            <a:tbl>
              <a:tblPr firstRow="1" bandRow="1">
                <a:tableStyleId>{5940675A-B579-460E-94D1-54222C63F5DA}</a:tableStyleId>
              </a:tblPr>
              <a:tblGrid>
                <a:gridCol w="1226352"/>
                <a:gridCol w="1226352"/>
                <a:gridCol w="1226352"/>
                <a:gridCol w="1226352"/>
                <a:gridCol w="1226352"/>
                <a:gridCol w="1226352"/>
              </a:tblGrid>
              <a:tr h="500066">
                <a:tc>
                  <a:txBody>
                    <a:bodyPr/>
                    <a:lstStyle/>
                    <a:p>
                      <a:pPr algn="ctr"/>
                      <a:endParaRPr lang="en-US" sz="2400" dirty="0"/>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ctr"/>
                      <a:endParaRPr lang="en-US" sz="2400" dirty="0"/>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gridSpan="3">
                  <a:txBody>
                    <a:bodyPr/>
                    <a:lstStyle/>
                    <a:p>
                      <a:pPr algn="ctr"/>
                      <a:r>
                        <a:rPr lang="sr-Latn-BA" sz="2400" dirty="0" smtClean="0"/>
                        <a:t>Predikcija</a:t>
                      </a:r>
                      <a:endParaRPr lang="en-US" sz="2400" dirty="0"/>
                    </a:p>
                  </a:txBody>
                  <a:tcPr anchor="ctr"/>
                </a:tc>
                <a:tc hMerge="1">
                  <a:txBody>
                    <a:bodyPr/>
                    <a:lstStyle/>
                    <a:p>
                      <a:endParaRPr lang="en-US" dirty="0"/>
                    </a:p>
                  </a:txBody>
                  <a:tcPr/>
                </a:tc>
                <a:tc hMerge="1">
                  <a:txBody>
                    <a:bodyPr/>
                    <a:lstStyle/>
                    <a:p>
                      <a:endParaRPr lang="en-US" dirty="0"/>
                    </a:p>
                  </a:txBody>
                  <a:tcPr/>
                </a:tc>
                <a:tc>
                  <a:txBody>
                    <a:bodyPr/>
                    <a:lstStyle/>
                    <a:p>
                      <a:pPr algn="ctr"/>
                      <a:endParaRPr lang="en-US" sz="2400" dirty="0"/>
                    </a:p>
                  </a:txBody>
                  <a:tcPr anchor="ctr">
                    <a:lnB w="12700" cap="flat" cmpd="sng" algn="ctr">
                      <a:solidFill>
                        <a:schemeClr val="bg1"/>
                      </a:solidFill>
                      <a:prstDash val="solid"/>
                      <a:round/>
                      <a:headEnd type="none" w="med" len="med"/>
                      <a:tailEnd type="none" w="med" len="med"/>
                    </a:lnB>
                  </a:tcPr>
                </a:tc>
              </a:tr>
              <a:tr h="500066">
                <a:tc>
                  <a:txBody>
                    <a:bodyPr/>
                    <a:lstStyle/>
                    <a:p>
                      <a:pPr algn="ctr"/>
                      <a:endParaRPr lang="en-US" sz="2400" dirty="0"/>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a:endParaRPr lang="en-US" sz="2400" dirty="0"/>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algn="ctr"/>
                      <a:r>
                        <a:rPr lang="sr-Latn-BA" sz="2400" dirty="0" smtClean="0"/>
                        <a:t>a</a:t>
                      </a:r>
                      <a:endParaRPr lang="en-US" sz="2400" dirty="0"/>
                    </a:p>
                  </a:txBody>
                  <a:tcPr anchor="ctr"/>
                </a:tc>
                <a:tc>
                  <a:txBody>
                    <a:bodyPr/>
                    <a:lstStyle/>
                    <a:p>
                      <a:pPr algn="ctr"/>
                      <a:r>
                        <a:rPr lang="sr-Latn-BA" sz="2400" dirty="0" smtClean="0"/>
                        <a:t>b</a:t>
                      </a:r>
                      <a:endParaRPr lang="en-US" sz="2400" dirty="0"/>
                    </a:p>
                  </a:txBody>
                  <a:tcPr anchor="ctr"/>
                </a:tc>
                <a:tc>
                  <a:txBody>
                    <a:bodyPr/>
                    <a:lstStyle/>
                    <a:p>
                      <a:pPr algn="ctr"/>
                      <a:r>
                        <a:rPr lang="sr-Latn-BA" sz="2400" dirty="0" smtClean="0"/>
                        <a:t>c</a:t>
                      </a:r>
                      <a:endParaRPr lang="en-US" sz="2400" dirty="0"/>
                    </a:p>
                  </a:txBody>
                  <a:tcPr anchor="ctr"/>
                </a:tc>
                <a:tc>
                  <a:txBody>
                    <a:bodyPr/>
                    <a:lstStyle/>
                    <a:p>
                      <a:pPr algn="ctr"/>
                      <a:r>
                        <a:rPr lang="sr-Latn-BA" sz="2400" dirty="0" smtClean="0"/>
                        <a:t>Ukupno</a:t>
                      </a:r>
                      <a:endParaRPr lang="en-US" sz="2400" dirty="0"/>
                    </a:p>
                  </a:txBody>
                  <a:tcPr anchor="ctr">
                    <a:lnT w="12700" cap="flat" cmpd="sng" algn="ctr">
                      <a:solidFill>
                        <a:schemeClr val="bg1"/>
                      </a:solidFill>
                      <a:prstDash val="solid"/>
                      <a:round/>
                      <a:headEnd type="none" w="med" len="med"/>
                      <a:tailEnd type="none" w="med" len="med"/>
                    </a:lnT>
                  </a:tcPr>
                </a:tc>
              </a:tr>
              <a:tr h="500066">
                <a:tc rowSpan="3">
                  <a:txBody>
                    <a:bodyPr/>
                    <a:lstStyle/>
                    <a:p>
                      <a:pPr algn="ctr"/>
                      <a:r>
                        <a:rPr lang="sr-Latn-BA" sz="2400" dirty="0" smtClean="0"/>
                        <a:t>Stvarna</a:t>
                      </a:r>
                    </a:p>
                    <a:p>
                      <a:pPr algn="ctr"/>
                      <a:r>
                        <a:rPr lang="sr-Latn-BA" sz="2400" dirty="0" smtClean="0"/>
                        <a:t>klasa</a:t>
                      </a:r>
                      <a:endParaRPr lang="en-US" sz="2400" dirty="0"/>
                    </a:p>
                  </a:txBody>
                  <a:tcPr anchor="ctr"/>
                </a:tc>
                <a:tc>
                  <a:txBody>
                    <a:bodyPr/>
                    <a:lstStyle/>
                    <a:p>
                      <a:pPr algn="ctr"/>
                      <a:r>
                        <a:rPr lang="sr-Latn-BA" sz="2400" dirty="0" smtClean="0"/>
                        <a:t>a</a:t>
                      </a:r>
                      <a:endParaRPr lang="en-US" sz="2400" dirty="0"/>
                    </a:p>
                  </a:txBody>
                  <a:tcPr anchor="ctr"/>
                </a:tc>
                <a:tc>
                  <a:txBody>
                    <a:bodyPr/>
                    <a:lstStyle/>
                    <a:p>
                      <a:pPr algn="ctr"/>
                      <a:r>
                        <a:rPr lang="sr-Latn-BA" sz="2400" dirty="0" smtClean="0"/>
                        <a:t>88</a:t>
                      </a:r>
                      <a:endParaRPr lang="en-US" sz="2400" dirty="0"/>
                    </a:p>
                  </a:txBody>
                  <a:tcPr anchor="ctr"/>
                </a:tc>
                <a:tc>
                  <a:txBody>
                    <a:bodyPr/>
                    <a:lstStyle/>
                    <a:p>
                      <a:pPr algn="ctr"/>
                      <a:r>
                        <a:rPr lang="sr-Latn-BA" sz="2400" dirty="0" smtClean="0"/>
                        <a:t>10</a:t>
                      </a:r>
                      <a:endParaRPr lang="en-US" sz="2400" dirty="0"/>
                    </a:p>
                  </a:txBody>
                  <a:tcPr anchor="ctr"/>
                </a:tc>
                <a:tc>
                  <a:txBody>
                    <a:bodyPr/>
                    <a:lstStyle/>
                    <a:p>
                      <a:pPr algn="ctr"/>
                      <a:r>
                        <a:rPr lang="sr-Latn-BA" sz="2400" dirty="0" smtClean="0"/>
                        <a:t>2</a:t>
                      </a:r>
                      <a:endParaRPr lang="en-US" sz="2400" dirty="0"/>
                    </a:p>
                  </a:txBody>
                  <a:tcPr anchor="ctr"/>
                </a:tc>
                <a:tc>
                  <a:txBody>
                    <a:bodyPr/>
                    <a:lstStyle/>
                    <a:p>
                      <a:pPr algn="ctr"/>
                      <a:r>
                        <a:rPr lang="sr-Latn-BA" sz="2400" dirty="0" smtClean="0"/>
                        <a:t>100</a:t>
                      </a:r>
                      <a:endParaRPr lang="en-US" sz="2400" dirty="0"/>
                    </a:p>
                  </a:txBody>
                  <a:tcPr anchor="ctr"/>
                </a:tc>
              </a:tr>
              <a:tr h="500066">
                <a:tc vMerge="1">
                  <a:txBody>
                    <a:bodyPr/>
                    <a:lstStyle/>
                    <a:p>
                      <a:endParaRPr lang="en-US" dirty="0"/>
                    </a:p>
                  </a:txBody>
                  <a:tcPr/>
                </a:tc>
                <a:tc>
                  <a:txBody>
                    <a:bodyPr/>
                    <a:lstStyle/>
                    <a:p>
                      <a:pPr algn="ctr"/>
                      <a:r>
                        <a:rPr lang="sr-Latn-BA" sz="2400" dirty="0" smtClean="0"/>
                        <a:t>b</a:t>
                      </a:r>
                      <a:endParaRPr lang="en-US" sz="2400" dirty="0"/>
                    </a:p>
                  </a:txBody>
                  <a:tcPr anchor="ctr"/>
                </a:tc>
                <a:tc>
                  <a:txBody>
                    <a:bodyPr/>
                    <a:lstStyle/>
                    <a:p>
                      <a:pPr algn="ctr"/>
                      <a:r>
                        <a:rPr lang="sr-Latn-BA" sz="2400" dirty="0" smtClean="0"/>
                        <a:t>14</a:t>
                      </a:r>
                      <a:endParaRPr lang="en-US" sz="2400" dirty="0"/>
                    </a:p>
                  </a:txBody>
                  <a:tcPr anchor="ctr"/>
                </a:tc>
                <a:tc>
                  <a:txBody>
                    <a:bodyPr/>
                    <a:lstStyle/>
                    <a:p>
                      <a:pPr algn="ctr"/>
                      <a:r>
                        <a:rPr lang="sr-Latn-BA" sz="2400" dirty="0" smtClean="0"/>
                        <a:t>40</a:t>
                      </a:r>
                      <a:endParaRPr lang="en-US" sz="2400" dirty="0"/>
                    </a:p>
                  </a:txBody>
                  <a:tcPr anchor="ctr"/>
                </a:tc>
                <a:tc>
                  <a:txBody>
                    <a:bodyPr/>
                    <a:lstStyle/>
                    <a:p>
                      <a:pPr algn="ctr"/>
                      <a:r>
                        <a:rPr lang="sr-Latn-BA" sz="2400" dirty="0" smtClean="0"/>
                        <a:t>6</a:t>
                      </a:r>
                      <a:endParaRPr lang="en-US" sz="2400" dirty="0"/>
                    </a:p>
                  </a:txBody>
                  <a:tcPr anchor="ctr"/>
                </a:tc>
                <a:tc>
                  <a:txBody>
                    <a:bodyPr/>
                    <a:lstStyle/>
                    <a:p>
                      <a:pPr algn="ctr"/>
                      <a:r>
                        <a:rPr lang="sr-Latn-BA" sz="2400" dirty="0" smtClean="0"/>
                        <a:t>60</a:t>
                      </a:r>
                      <a:endParaRPr lang="en-US" sz="2400" dirty="0"/>
                    </a:p>
                  </a:txBody>
                  <a:tcPr anchor="ctr"/>
                </a:tc>
              </a:tr>
              <a:tr h="500066">
                <a:tc vMerge="1">
                  <a:txBody>
                    <a:bodyPr/>
                    <a:lstStyle/>
                    <a:p>
                      <a:endParaRPr lang="en-US" dirty="0"/>
                    </a:p>
                  </a:txBody>
                  <a:tcPr/>
                </a:tc>
                <a:tc>
                  <a:txBody>
                    <a:bodyPr/>
                    <a:lstStyle/>
                    <a:p>
                      <a:pPr algn="ctr"/>
                      <a:r>
                        <a:rPr lang="sr-Latn-BA" sz="2400" dirty="0" smtClean="0"/>
                        <a:t>c</a:t>
                      </a:r>
                      <a:endParaRPr lang="en-US" sz="2400" dirty="0"/>
                    </a:p>
                  </a:txBody>
                  <a:tcPr anchor="ctr"/>
                </a:tc>
                <a:tc>
                  <a:txBody>
                    <a:bodyPr/>
                    <a:lstStyle/>
                    <a:p>
                      <a:pPr algn="ctr"/>
                      <a:r>
                        <a:rPr lang="sr-Latn-BA" sz="2400" dirty="0" smtClean="0"/>
                        <a:t>18</a:t>
                      </a:r>
                      <a:endParaRPr lang="en-US" sz="2400" dirty="0"/>
                    </a:p>
                  </a:txBody>
                  <a:tcPr anchor="ctr"/>
                </a:tc>
                <a:tc>
                  <a:txBody>
                    <a:bodyPr/>
                    <a:lstStyle/>
                    <a:p>
                      <a:pPr algn="ctr"/>
                      <a:r>
                        <a:rPr lang="sr-Latn-BA" sz="2400" dirty="0" smtClean="0"/>
                        <a:t>10</a:t>
                      </a:r>
                      <a:endParaRPr lang="en-US" sz="2400" dirty="0"/>
                    </a:p>
                  </a:txBody>
                  <a:tcPr anchor="ctr"/>
                </a:tc>
                <a:tc>
                  <a:txBody>
                    <a:bodyPr/>
                    <a:lstStyle/>
                    <a:p>
                      <a:pPr algn="ctr"/>
                      <a:r>
                        <a:rPr lang="sr-Latn-BA" sz="2400" dirty="0" smtClean="0"/>
                        <a:t>12</a:t>
                      </a:r>
                      <a:endParaRPr lang="en-US" sz="2400" dirty="0"/>
                    </a:p>
                  </a:txBody>
                  <a:tcPr anchor="ctr"/>
                </a:tc>
                <a:tc>
                  <a:txBody>
                    <a:bodyPr/>
                    <a:lstStyle/>
                    <a:p>
                      <a:pPr algn="ctr"/>
                      <a:r>
                        <a:rPr lang="sr-Latn-BA" sz="2400" dirty="0" smtClean="0"/>
                        <a:t>40</a:t>
                      </a:r>
                      <a:endParaRPr lang="en-US" sz="2400" dirty="0"/>
                    </a:p>
                  </a:txBody>
                  <a:tcPr anchor="ctr"/>
                </a:tc>
              </a:tr>
              <a:tr h="500066">
                <a:tc>
                  <a:txBody>
                    <a:bodyPr/>
                    <a:lstStyle/>
                    <a:p>
                      <a:pPr algn="ctr"/>
                      <a:endParaRPr lang="en-US" sz="2400" dirty="0"/>
                    </a:p>
                  </a:txBody>
                  <a:tcPr anchor="ctr">
                    <a:lnR w="12700" cap="flat" cmpd="sng" algn="ctr">
                      <a:solidFill>
                        <a:schemeClr val="bg1"/>
                      </a:solidFill>
                      <a:prstDash val="solid"/>
                      <a:round/>
                      <a:headEnd type="none" w="med" len="med"/>
                      <a:tailEnd type="none" w="med" len="med"/>
                    </a:lnR>
                  </a:tcPr>
                </a:tc>
                <a:tc>
                  <a:txBody>
                    <a:bodyPr/>
                    <a:lstStyle/>
                    <a:p>
                      <a:pPr algn="ctr"/>
                      <a:r>
                        <a:rPr lang="sr-Latn-BA" sz="2400" dirty="0" smtClean="0"/>
                        <a:t>Ukupno</a:t>
                      </a:r>
                      <a:endParaRPr lang="en-US" sz="2400" dirty="0"/>
                    </a:p>
                  </a:txBody>
                  <a:tcPr anchor="ctr">
                    <a:lnL w="12700" cap="flat" cmpd="sng" algn="ctr">
                      <a:solidFill>
                        <a:schemeClr val="bg1"/>
                      </a:solidFill>
                      <a:prstDash val="solid"/>
                      <a:round/>
                      <a:headEnd type="none" w="med" len="med"/>
                      <a:tailEnd type="none" w="med" len="med"/>
                    </a:lnL>
                  </a:tcPr>
                </a:tc>
                <a:tc>
                  <a:txBody>
                    <a:bodyPr/>
                    <a:lstStyle/>
                    <a:p>
                      <a:pPr algn="ctr"/>
                      <a:r>
                        <a:rPr lang="sr-Latn-BA" sz="2400" dirty="0" smtClean="0"/>
                        <a:t>120</a:t>
                      </a:r>
                      <a:endParaRPr lang="en-US" sz="2400" dirty="0"/>
                    </a:p>
                  </a:txBody>
                  <a:tcPr anchor="ctr"/>
                </a:tc>
                <a:tc>
                  <a:txBody>
                    <a:bodyPr/>
                    <a:lstStyle/>
                    <a:p>
                      <a:pPr algn="ctr"/>
                      <a:r>
                        <a:rPr lang="sr-Latn-BA" sz="2400" dirty="0" smtClean="0"/>
                        <a:t>60</a:t>
                      </a:r>
                      <a:endParaRPr lang="en-US" sz="2400" dirty="0"/>
                    </a:p>
                  </a:txBody>
                  <a:tcPr anchor="ctr"/>
                </a:tc>
                <a:tc>
                  <a:txBody>
                    <a:bodyPr/>
                    <a:lstStyle/>
                    <a:p>
                      <a:pPr algn="ctr"/>
                      <a:r>
                        <a:rPr lang="sr-Latn-BA" sz="2400" dirty="0" smtClean="0"/>
                        <a:t>20</a:t>
                      </a:r>
                      <a:endParaRPr lang="en-US" sz="2400" dirty="0"/>
                    </a:p>
                  </a:txBody>
                  <a:tcPr anchor="ctr"/>
                </a:tc>
                <a:tc>
                  <a:txBody>
                    <a:bodyPr/>
                    <a:lstStyle/>
                    <a:p>
                      <a:pPr algn="ctr"/>
                      <a:endParaRPr lang="en-US" sz="2400" dirty="0"/>
                    </a:p>
                  </a:txBody>
                  <a:tcPr anchor="ctr"/>
                </a:tc>
              </a:tr>
            </a:tbl>
          </a:graphicData>
        </a:graphic>
      </p:graphicFrame>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Tačnost klasifikatora</a:t>
            </a:r>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73</a:t>
            </a:fld>
            <a:endParaRPr lang="en-US"/>
          </a:p>
        </p:txBody>
      </p:sp>
      <p:sp>
        <p:nvSpPr>
          <p:cNvPr id="5" name="Content Placeholder 4"/>
          <p:cNvSpPr txBox="1">
            <a:spLocks noGrp="1"/>
          </p:cNvSpPr>
          <p:nvPr>
            <p:ph idx="1"/>
          </p:nvPr>
        </p:nvSpPr>
        <p:spPr>
          <a:xfrm>
            <a:off x="457200" y="1600200"/>
            <a:ext cx="8229600" cy="4105739"/>
          </a:xfrm>
          <a:prstGeom prst="rect">
            <a:avLst/>
          </a:prstGeom>
          <a:noFill/>
        </p:spPr>
        <p:txBody>
          <a:bodyPr wrap="square" rtlCol="0">
            <a:spAutoFit/>
          </a:bodyPr>
          <a:lstStyle/>
          <a:p>
            <a:r>
              <a:rPr lang="sr-Latn-BA" dirty="0" smtClean="0"/>
              <a:t>Mikrousrednjavanje</a:t>
            </a:r>
          </a:p>
          <a:p>
            <a:pPr lvl="1"/>
            <a:r>
              <a:rPr lang="sr-Latn-BA" dirty="0" smtClean="0"/>
              <a:t>Tačnost = suma dijagonalnih elemenata / suma svih elemenata</a:t>
            </a:r>
          </a:p>
          <a:p>
            <a:pPr lvl="1"/>
            <a:r>
              <a:rPr lang="sr-Latn-BA" dirty="0" smtClean="0"/>
              <a:t>Tačnost = 140 / 200 = 0,70</a:t>
            </a:r>
          </a:p>
          <a:p>
            <a:r>
              <a:rPr lang="sr-Latn-BA" dirty="0" smtClean="0"/>
              <a:t>Makrousrednjavanje</a:t>
            </a:r>
            <a:endParaRPr lang="sr-Latn-BA" dirty="0" smtClean="0"/>
          </a:p>
          <a:p>
            <a:pPr lvl="1"/>
            <a:r>
              <a:rPr lang="sr-Latn-BA" dirty="0" smtClean="0"/>
              <a:t>Tačnost = srednja vrijednost normalizovanih dijagonalnih elemenata</a:t>
            </a:r>
          </a:p>
          <a:p>
            <a:pPr lvl="1"/>
            <a:r>
              <a:rPr lang="sr-Latn-BA" dirty="0" smtClean="0"/>
              <a:t>Tačnost = (88/100 + 40/60 + 12/40) /3 = 0,62</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Koji klasifikator upotrebiti za dati problem?</a:t>
            </a:r>
            <a:endParaRPr lang="en-GB" dirty="0"/>
          </a:p>
        </p:txBody>
      </p:sp>
      <p:sp>
        <p:nvSpPr>
          <p:cNvPr id="3" name="Content Placeholder 2"/>
          <p:cNvSpPr>
            <a:spLocks noGrp="1"/>
          </p:cNvSpPr>
          <p:nvPr>
            <p:ph idx="1"/>
          </p:nvPr>
        </p:nvSpPr>
        <p:spPr/>
        <p:txBody>
          <a:bodyPr>
            <a:normAutofit lnSpcReduction="10000"/>
          </a:bodyPr>
          <a:lstStyle/>
          <a:p>
            <a:r>
              <a:rPr lang="sr-Latn-RS" dirty="0" smtClean="0"/>
              <a:t>Ne postoji optimalan klasifikator za sve probleme klasifikacije</a:t>
            </a:r>
          </a:p>
          <a:p>
            <a:r>
              <a:rPr lang="sr-Latn-RS" dirty="0" smtClean="0"/>
              <a:t>Faktori koje treba uzeti u obzir:</a:t>
            </a:r>
          </a:p>
          <a:p>
            <a:pPr lvl="1"/>
            <a:r>
              <a:rPr lang="sr-Latn-RS" dirty="0" smtClean="0"/>
              <a:t>Koliko je podataka na raspolaganju za obučavanje?</a:t>
            </a:r>
          </a:p>
          <a:p>
            <a:pPr lvl="1"/>
            <a:r>
              <a:rPr lang="sr-Latn-RS" dirty="0" smtClean="0"/>
              <a:t>Složenost problema (linearna ili nelinearna granica odlučivanja)</a:t>
            </a:r>
          </a:p>
          <a:p>
            <a:pPr lvl="1"/>
            <a:r>
              <a:rPr lang="sr-Latn-RS" dirty="0" smtClean="0"/>
              <a:t>Koliko su podaci narušeni šumom?</a:t>
            </a:r>
          </a:p>
          <a:p>
            <a:pPr lvl="1"/>
            <a:r>
              <a:rPr lang="sr-Latn-RS" dirty="0" smtClean="0"/>
              <a:t>Koliko je problem stabilan u vremenu?</a:t>
            </a:r>
          </a:p>
          <a:p>
            <a:pPr lvl="2"/>
            <a:r>
              <a:rPr lang="sr-Latn-RS" dirty="0" smtClean="0"/>
              <a:t>Za nestabilne probleme bolje je koristiti jednostavnije i robusnije klasifikatore</a:t>
            </a:r>
            <a:endParaRPr lang="en-GB"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74</a:t>
            </a:fld>
            <a:endParaRPr 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Šta je šta?</a:t>
            </a:r>
            <a:endParaRPr lang="en-US" dirty="0"/>
          </a:p>
        </p:txBody>
      </p:sp>
      <p:sp>
        <p:nvSpPr>
          <p:cNvPr id="3" name="Content Placeholder 2"/>
          <p:cNvSpPr>
            <a:spLocks noGrp="1"/>
          </p:cNvSpPr>
          <p:nvPr>
            <p:ph idx="1"/>
          </p:nvPr>
        </p:nvSpPr>
        <p:spPr/>
        <p:txBody>
          <a:bodyPr/>
          <a:lstStyle/>
          <a:p>
            <a:r>
              <a:rPr lang="sr-Latn-BA" dirty="0" smtClean="0"/>
              <a:t>Šta su trening podaci?</a:t>
            </a:r>
          </a:p>
          <a:p>
            <a:r>
              <a:rPr lang="sr-Latn-BA" dirty="0" smtClean="0"/>
              <a:t>Šta su testni podaci?</a:t>
            </a:r>
          </a:p>
          <a:p>
            <a:r>
              <a:rPr lang="sr-Latn-BA" dirty="0" smtClean="0"/>
              <a:t>Koji parametri postoje?</a:t>
            </a:r>
          </a:p>
          <a:p>
            <a:r>
              <a:rPr lang="sr-Latn-BA" dirty="0" smtClean="0"/>
              <a:t>Kako ih optimizovati?</a:t>
            </a:r>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75</a:t>
            </a:fld>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Literatura</a:t>
            </a:r>
            <a:endParaRPr lang="en-US" dirty="0"/>
          </a:p>
        </p:txBody>
      </p:sp>
      <p:sp>
        <p:nvSpPr>
          <p:cNvPr id="3" name="Content Placeholder 2"/>
          <p:cNvSpPr>
            <a:spLocks noGrp="1"/>
          </p:cNvSpPr>
          <p:nvPr>
            <p:ph idx="1"/>
          </p:nvPr>
        </p:nvSpPr>
        <p:spPr/>
        <p:txBody>
          <a:bodyPr/>
          <a:lstStyle/>
          <a:p>
            <a:r>
              <a:rPr lang="en-US" dirty="0" smtClean="0"/>
              <a:t>Christopher D. Manning, </a:t>
            </a:r>
            <a:r>
              <a:rPr lang="en-US" dirty="0" err="1" smtClean="0"/>
              <a:t>Prabhakar</a:t>
            </a:r>
            <a:r>
              <a:rPr lang="en-US" dirty="0" smtClean="0"/>
              <a:t> </a:t>
            </a:r>
            <a:r>
              <a:rPr lang="en-US" dirty="0" err="1" smtClean="0"/>
              <a:t>Raghavan</a:t>
            </a:r>
            <a:r>
              <a:rPr lang="en-US" dirty="0" smtClean="0"/>
              <a:t> and </a:t>
            </a:r>
            <a:r>
              <a:rPr lang="en-US" dirty="0" err="1" smtClean="0"/>
              <a:t>Hinrich</a:t>
            </a:r>
            <a:r>
              <a:rPr lang="en-US" dirty="0" smtClean="0"/>
              <a:t> </a:t>
            </a:r>
            <a:r>
              <a:rPr lang="en-US" dirty="0" err="1" smtClean="0"/>
              <a:t>Schütze</a:t>
            </a:r>
            <a:r>
              <a:rPr lang="en-US" dirty="0" smtClean="0"/>
              <a:t>, </a:t>
            </a:r>
            <a:r>
              <a:rPr lang="en-US" i="1" dirty="0" smtClean="0"/>
              <a:t>Introduction to Information Retrieval</a:t>
            </a:r>
            <a:r>
              <a:rPr lang="en-US" dirty="0" smtClean="0"/>
              <a:t>, Cambridge University Press. 2008.</a:t>
            </a:r>
            <a:endParaRPr lang="sr-Latn-BA" dirty="0" smtClean="0"/>
          </a:p>
          <a:p>
            <a:pPr indent="19050">
              <a:buNone/>
            </a:pPr>
            <a:r>
              <a:rPr lang="en-US" dirty="0" smtClean="0">
                <a:hlinkClick r:id="rId2"/>
              </a:rPr>
              <a:t>http://www-nlp.stanford.edu/IR-book/</a:t>
            </a:r>
            <a:endParaRPr lang="sr-Latn-BA" dirty="0" smtClean="0"/>
          </a:p>
          <a:p>
            <a:pPr indent="19050">
              <a:buNone/>
            </a:pPr>
            <a:r>
              <a:rPr lang="sr-Latn-BA" dirty="0" smtClean="0"/>
              <a:t>Glave 1</a:t>
            </a:r>
            <a:r>
              <a:rPr lang="en-US" dirty="0" smtClean="0"/>
              <a:t>3, 14 </a:t>
            </a:r>
            <a:r>
              <a:rPr lang="en-US" dirty="0" err="1" smtClean="0"/>
              <a:t>i</a:t>
            </a:r>
            <a:r>
              <a:rPr lang="en-US" dirty="0" smtClean="0"/>
              <a:t> 15</a:t>
            </a:r>
            <a:r>
              <a:rPr lang="sr-Latn-BA"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Klasifikacija</a:t>
            </a:r>
            <a:r>
              <a:rPr lang="en-US" dirty="0" smtClean="0"/>
              <a:t> – </a:t>
            </a:r>
            <a:r>
              <a:rPr lang="en-US" dirty="0" err="1" smtClean="0"/>
              <a:t>formalna</a:t>
            </a:r>
            <a:r>
              <a:rPr lang="en-US" dirty="0" smtClean="0"/>
              <a:t> </a:t>
            </a:r>
            <a:r>
              <a:rPr lang="en-US" dirty="0" err="1" smtClean="0"/>
              <a:t>definicija</a:t>
            </a:r>
            <a:endParaRPr lang="en-US" dirty="0"/>
          </a:p>
        </p:txBody>
      </p:sp>
      <p:sp>
        <p:nvSpPr>
          <p:cNvPr id="3" name="Content Placeholder 2"/>
          <p:cNvSpPr>
            <a:spLocks noGrp="1"/>
          </p:cNvSpPr>
          <p:nvPr>
            <p:ph idx="1"/>
          </p:nvPr>
        </p:nvSpPr>
        <p:spPr/>
        <p:txBody>
          <a:bodyPr/>
          <a:lstStyle/>
          <a:p>
            <a:r>
              <a:rPr lang="en-US" dirty="0" smtClean="0"/>
              <a:t>Data je </a:t>
            </a:r>
            <a:r>
              <a:rPr lang="en-US" dirty="0" err="1" smtClean="0"/>
              <a:t>repre</a:t>
            </a:r>
            <a:r>
              <a:rPr lang="sr-Latn-RS" dirty="0" smtClean="0"/>
              <a:t>zentacija dokumenta </a:t>
            </a:r>
            <a:r>
              <a:rPr lang="sr-Latn-RS" i="1" dirty="0" smtClean="0"/>
              <a:t>d</a:t>
            </a:r>
            <a:r>
              <a:rPr lang="sr-Latn-RS" dirty="0" smtClean="0">
                <a:sym typeface="Symbol"/>
              </a:rPr>
              <a:t></a:t>
            </a:r>
            <a:r>
              <a:rPr lang="sr-Latn-RS" i="1" dirty="0" smtClean="0">
                <a:sym typeface="Symbol"/>
              </a:rPr>
              <a:t>X</a:t>
            </a:r>
            <a:endParaRPr lang="sr-Latn-RS" dirty="0" smtClean="0"/>
          </a:p>
          <a:p>
            <a:pPr lvl="1"/>
            <a:r>
              <a:rPr lang="sr-Latn-RS" dirty="0" smtClean="0"/>
              <a:t>reprezentacija u vektorskom prostoru</a:t>
            </a:r>
          </a:p>
          <a:p>
            <a:pPr lvl="1"/>
            <a:r>
              <a:rPr lang="sr-Latn-RS" dirty="0" smtClean="0"/>
              <a:t>npr. skup riječi</a:t>
            </a:r>
          </a:p>
          <a:p>
            <a:r>
              <a:rPr lang="sr-Latn-RS" dirty="0" smtClean="0"/>
              <a:t>Dat je fiksan skup klasa </a:t>
            </a:r>
            <a:r>
              <a:rPr lang="en-US" i="1" dirty="0" smtClean="0"/>
              <a:t>C = {c</a:t>
            </a:r>
            <a:r>
              <a:rPr lang="en-US" i="1" baseline="-25000" dirty="0" smtClean="0"/>
              <a:t>1</a:t>
            </a:r>
            <a:r>
              <a:rPr lang="en-US" i="1" dirty="0" smtClean="0"/>
              <a:t>, c</a:t>
            </a:r>
            <a:r>
              <a:rPr lang="en-US" i="1" baseline="-25000" dirty="0" smtClean="0"/>
              <a:t>2</a:t>
            </a:r>
            <a:r>
              <a:rPr lang="en-US" i="1" dirty="0" smtClean="0"/>
              <a:t>,…, </a:t>
            </a:r>
            <a:r>
              <a:rPr lang="en-US" i="1" dirty="0" err="1" smtClean="0"/>
              <a:t>c</a:t>
            </a:r>
            <a:r>
              <a:rPr lang="en-US" i="1" baseline="-25000" dirty="0" err="1" smtClean="0"/>
              <a:t>J</a:t>
            </a:r>
            <a:r>
              <a:rPr lang="en-US" i="1" dirty="0" smtClean="0"/>
              <a:t>}</a:t>
            </a:r>
            <a:endParaRPr lang="sr-Latn-RS" i="1" dirty="0" smtClean="0"/>
          </a:p>
          <a:p>
            <a:r>
              <a:rPr lang="sr-Latn-RS" dirty="0" smtClean="0"/>
              <a:t>Odrediti kojoj klasi pripada dati dokument </a:t>
            </a:r>
            <a:r>
              <a:rPr lang="sr-Latn-RS" dirty="0" smtClean="0">
                <a:sym typeface="Symbol"/>
              </a:rPr>
              <a:t>(</a:t>
            </a:r>
            <a:r>
              <a:rPr lang="sr-Latn-RS" i="1" dirty="0" smtClean="0">
                <a:sym typeface="Symbol"/>
              </a:rPr>
              <a:t>d</a:t>
            </a:r>
            <a:r>
              <a:rPr lang="sr-Latn-RS" dirty="0" smtClean="0">
                <a:sym typeface="Symbol"/>
              </a:rPr>
              <a:t>)</a:t>
            </a:r>
            <a:r>
              <a:rPr lang="sr-Latn-RS" i="1" dirty="0" smtClean="0">
                <a:sym typeface="Symbol"/>
              </a:rPr>
              <a:t>C</a:t>
            </a:r>
          </a:p>
          <a:p>
            <a:r>
              <a:rPr lang="sr-Latn-RS" dirty="0" smtClean="0">
                <a:sym typeface="Symbol"/>
              </a:rPr>
              <a:t>:</a:t>
            </a:r>
            <a:r>
              <a:rPr lang="sr-Latn-RS" i="1" dirty="0" smtClean="0">
                <a:sym typeface="Symbol"/>
              </a:rPr>
              <a:t>X C</a:t>
            </a:r>
            <a:r>
              <a:rPr lang="sr-Latn-RS" dirty="0" smtClean="0">
                <a:sym typeface="Symbol"/>
              </a:rPr>
              <a:t> je </a:t>
            </a:r>
            <a:r>
              <a:rPr lang="sr-Latn-RS" i="1" dirty="0" smtClean="0">
                <a:sym typeface="Symbol"/>
              </a:rPr>
              <a:t>klasifikator</a:t>
            </a:r>
            <a:r>
              <a:rPr lang="sr-Latn-RS" dirty="0" smtClean="0">
                <a:sym typeface="Symbol"/>
              </a:rPr>
              <a:t> ili </a:t>
            </a:r>
            <a:r>
              <a:rPr lang="sr-Latn-RS" i="1" dirty="0" smtClean="0">
                <a:sym typeface="Symbol"/>
              </a:rPr>
              <a:t>klasifikaciona funkcija</a:t>
            </a:r>
            <a:endParaRPr lang="sr-Latn-RS" dirty="0" smtClean="0"/>
          </a:p>
          <a:p>
            <a:r>
              <a:rPr lang="sr-Latn-RS" dirty="0" smtClean="0"/>
              <a:t>Dokument pripada samo jednoj klasi</a:t>
            </a:r>
          </a:p>
          <a:p>
            <a:pPr lvl="1"/>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Metodi klasifikacije</a:t>
            </a:r>
            <a:br>
              <a:rPr lang="sr-Latn-BA" dirty="0" smtClean="0"/>
            </a:br>
            <a:r>
              <a:rPr lang="sr-Latn-BA" dirty="0" smtClean="0"/>
              <a:t>1. Ručna klasifikacija</a:t>
            </a:r>
            <a:endParaRPr lang="en-US" dirty="0"/>
          </a:p>
        </p:txBody>
      </p:sp>
      <p:sp>
        <p:nvSpPr>
          <p:cNvPr id="3" name="Content Placeholder 2"/>
          <p:cNvSpPr>
            <a:spLocks noGrp="1"/>
          </p:cNvSpPr>
          <p:nvPr>
            <p:ph idx="1"/>
          </p:nvPr>
        </p:nvSpPr>
        <p:spPr/>
        <p:txBody>
          <a:bodyPr/>
          <a:lstStyle/>
          <a:p>
            <a:r>
              <a:rPr lang="sr-Latn-BA" dirty="0" smtClean="0"/>
              <a:t>Ručnu klasifikaciju je koristio Yahoo u ranim danima weba</a:t>
            </a:r>
          </a:p>
          <a:p>
            <a:r>
              <a:rPr lang="sr-Latn-BA" dirty="0" smtClean="0"/>
              <a:t>Koriste je i Open Directory Project i PubMed</a:t>
            </a:r>
          </a:p>
          <a:p>
            <a:r>
              <a:rPr lang="sr-Latn-BA" dirty="0" smtClean="0"/>
              <a:t>Vrlo tačna kada je rade eksperti</a:t>
            </a:r>
          </a:p>
          <a:p>
            <a:r>
              <a:rPr lang="sr-Latn-BA" dirty="0" smtClean="0"/>
              <a:t>Konzistentna kada su veličina problema i tima mali</a:t>
            </a:r>
          </a:p>
          <a:p>
            <a:r>
              <a:rPr lang="sr-Latn-BA" dirty="0" smtClean="0"/>
              <a:t>Spora, skupa i teška za skaliranje</a:t>
            </a:r>
          </a:p>
          <a:p>
            <a:r>
              <a:rPr lang="sr-Latn-BA" dirty="0" smtClean="0"/>
              <a:t>Treba tražiti automatske metode</a:t>
            </a:r>
          </a:p>
          <a:p>
            <a:endParaRPr lang="en-US" dirty="0"/>
          </a:p>
        </p:txBody>
      </p:sp>
      <p:sp>
        <p:nvSpPr>
          <p:cNvPr id="4" name="Slide Number Placeholder 3"/>
          <p:cNvSpPr>
            <a:spLocks noGrp="1"/>
          </p:cNvSpPr>
          <p:nvPr>
            <p:ph type="sldNum" sz="quarter" idx="12"/>
          </p:nvPr>
        </p:nvSpPr>
        <p:spPr/>
        <p:txBody>
          <a:bodyPr/>
          <a:lstStyle/>
          <a:p>
            <a:fld id="{C1534019-FCDB-48C0-A9FF-CB8DFB389AA6}"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6447</TotalTime>
  <Words>4272</Words>
  <Application>Microsoft Office PowerPoint</Application>
  <PresentationFormat>On-screen Show (4:3)</PresentationFormat>
  <Paragraphs>681</Paragraphs>
  <Slides>76</Slides>
  <Notes>18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76</vt:i4>
      </vt:variant>
    </vt:vector>
  </HeadingPairs>
  <TitlesOfParts>
    <vt:vector size="79" baseType="lpstr">
      <vt:lpstr>Office Theme</vt:lpstr>
      <vt:lpstr>Equation</vt:lpstr>
      <vt:lpstr>MathType 6.0 Equation</vt:lpstr>
      <vt:lpstr>Klasifikacija tekstualnih dokumenata</vt:lpstr>
      <vt:lpstr>Stojeći upiti</vt:lpstr>
      <vt:lpstr>Slide 3</vt:lpstr>
      <vt:lpstr>Filtriranje spama</vt:lpstr>
      <vt:lpstr>Slide 5</vt:lpstr>
      <vt:lpstr>Klasifikacija</vt:lpstr>
      <vt:lpstr>Klasifikacija u pretraživanju baza punog teksta</vt:lpstr>
      <vt:lpstr>Klasifikacija – formalna definicija</vt:lpstr>
      <vt:lpstr>Metodi klasifikacije 1. Ručna klasifikacija</vt:lpstr>
      <vt:lpstr>Metodi klasifikacije 2. Pravila, pravila,...</vt:lpstr>
      <vt:lpstr>Metodi klasifikacije 3. Mašinsko učenje</vt:lpstr>
      <vt:lpstr>Osnovni koncepti obučavanja klasifikatora  Podaci</vt:lpstr>
      <vt:lpstr>Klasifikacija tema</vt:lpstr>
      <vt:lpstr>Osnovni koncepti obučavanja klasifikatora Eksperimentalni ciklus</vt:lpstr>
      <vt:lpstr>Osnovni koncepti obučavanja klasifikatora Evaluacija</vt:lpstr>
      <vt:lpstr>Klase u vektorskom prostoru</vt:lpstr>
      <vt:lpstr>U koju klasu svrstati testni uzorak?</vt:lpstr>
      <vt:lpstr>Pretpostavke</vt:lpstr>
      <vt:lpstr>Granica odlučivanja</vt:lpstr>
      <vt:lpstr>NN klasifikator</vt:lpstr>
      <vt:lpstr>kNN klasifikator</vt:lpstr>
      <vt:lpstr>kNN klasifikator</vt:lpstr>
      <vt:lpstr>Granica odlučivanja kod NN klasifikatora</vt:lpstr>
      <vt:lpstr>Bejsov (Bayes) klasifikator</vt:lpstr>
      <vt:lpstr>Bejsov teorem</vt:lpstr>
      <vt:lpstr>MAP klasifikator</vt:lpstr>
      <vt:lpstr>Pretpostavka nezavisnosti Naivni Bejsov klasifikator</vt:lpstr>
      <vt:lpstr>MAP Klasifikator</vt:lpstr>
      <vt:lpstr>Estimacija vjerovatnoća</vt:lpstr>
      <vt:lpstr>Estimacija vjerovatnoća Multinomni model</vt:lpstr>
      <vt:lpstr>Naivni Bejsov klasifikator sa multinomnim modelom</vt:lpstr>
      <vt:lpstr>Primjer</vt:lpstr>
      <vt:lpstr>Primjer klasifikacije Multinomni model</vt:lpstr>
      <vt:lpstr>Estimacija vjerovatnoća Bernulijev model</vt:lpstr>
      <vt:lpstr>Naivni Bejsov klasifikator sa Bernulijevim modelom</vt:lpstr>
      <vt:lpstr>Naivni Bejsov klasifikator sa Bernulijevim modelom</vt:lpstr>
      <vt:lpstr>Primjer klasifikacije Bernulijev model</vt:lpstr>
      <vt:lpstr>Primjer klasifikacije Bernulijev model</vt:lpstr>
      <vt:lpstr>Razlika između multinomnog i Bernulijevog modela</vt:lpstr>
      <vt:lpstr>Linearni klasifikator</vt:lpstr>
      <vt:lpstr>Linearni klasifikator</vt:lpstr>
      <vt:lpstr>Granica odlučivanja</vt:lpstr>
      <vt:lpstr>Uticaj dokumenata narušenih šumom</vt:lpstr>
      <vt:lpstr>Linearni i nelinearni klasifikatori</vt:lpstr>
      <vt:lpstr>Kako odrediti granicu odlučivanja?</vt:lpstr>
      <vt:lpstr>Mašine sa vektorima nosačima Support Vector Machine (SVM)</vt:lpstr>
      <vt:lpstr>Maksimizacija margine klasifikatora</vt:lpstr>
      <vt:lpstr>Smanjenje kapaciteta klasifikatora</vt:lpstr>
      <vt:lpstr>Formalna postavka problema maksimizacije margine</vt:lpstr>
      <vt:lpstr>Geometrijska margina</vt:lpstr>
      <vt:lpstr>Linearna SVM – matematika Linearno separabilan slučaj</vt:lpstr>
      <vt:lpstr>Optimizacija</vt:lpstr>
      <vt:lpstr>Rješenje optimizacionog problema</vt:lpstr>
      <vt:lpstr>Rješenje optimizacionog problema</vt:lpstr>
      <vt:lpstr>Primjer</vt:lpstr>
      <vt:lpstr>Primjer: Geometrijska margina</vt:lpstr>
      <vt:lpstr>Primjer: Funkcionalna margina</vt:lpstr>
      <vt:lpstr>Klasifikacija sa “mekom” marginom</vt:lpstr>
      <vt:lpstr>Klasifikacija sa mekom marginom Matematika</vt:lpstr>
      <vt:lpstr>Klasifikacija sa mekom marginom Rješenje</vt:lpstr>
      <vt:lpstr>Klasifikaciju pomoću SVM</vt:lpstr>
      <vt:lpstr>Linearne SVM:  Sažetak</vt:lpstr>
      <vt:lpstr>Nelinearne SVM</vt:lpstr>
      <vt:lpstr>Nelinearne SVM: Prostori obilježja</vt:lpstr>
      <vt:lpstr>“Trik sa kernelom”</vt:lpstr>
      <vt:lpstr>Kerneli</vt:lpstr>
      <vt:lpstr>Kako klasifikovati podatke u više od jedne klase?</vt:lpstr>
      <vt:lpstr>Klasifikacija u više klasa pomoću linearnog klasifikatora</vt:lpstr>
      <vt:lpstr>Klasifikacija u više klasa pomoću linearnih klasifikatora</vt:lpstr>
      <vt:lpstr>Ishodi predikcije binarnim klasifikatorom</vt:lpstr>
      <vt:lpstr>Tačnost klasifikatora</vt:lpstr>
      <vt:lpstr>Klasifikacija u više klasa</vt:lpstr>
      <vt:lpstr>Tačnost klasifikatora</vt:lpstr>
      <vt:lpstr>Koji klasifikator upotrebiti za dati problem?</vt:lpstr>
      <vt:lpstr>Šta je šta?</vt:lpstr>
      <vt:lpstr>Literatura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Vladimir Risojevic</dc:creator>
  <cp:lastModifiedBy>Vladimir Risojevic</cp:lastModifiedBy>
  <cp:revision>149</cp:revision>
  <dcterms:created xsi:type="dcterms:W3CDTF">2014-03-15T16:59:29Z</dcterms:created>
  <dcterms:modified xsi:type="dcterms:W3CDTF">2014-04-01T14:07:44Z</dcterms:modified>
</cp:coreProperties>
</file>